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89" r:id="rId1"/>
  </p:sldMasterIdLst>
  <p:notesMasterIdLst>
    <p:notesMasterId r:id="rId32"/>
  </p:notesMasterIdLst>
  <p:sldIdLst>
    <p:sldId id="256" r:id="rId2"/>
    <p:sldId id="373" r:id="rId3"/>
    <p:sldId id="379" r:id="rId4"/>
    <p:sldId id="385" r:id="rId5"/>
    <p:sldId id="375" r:id="rId6"/>
    <p:sldId id="378" r:id="rId7"/>
    <p:sldId id="376" r:id="rId8"/>
    <p:sldId id="377" r:id="rId9"/>
    <p:sldId id="374" r:id="rId10"/>
    <p:sldId id="361" r:id="rId11"/>
    <p:sldId id="365" r:id="rId12"/>
    <p:sldId id="368" r:id="rId13"/>
    <p:sldId id="369" r:id="rId14"/>
    <p:sldId id="366" r:id="rId15"/>
    <p:sldId id="367" r:id="rId16"/>
    <p:sldId id="370" r:id="rId17"/>
    <p:sldId id="371" r:id="rId18"/>
    <p:sldId id="380" r:id="rId19"/>
    <p:sldId id="381" r:id="rId20"/>
    <p:sldId id="348" r:id="rId21"/>
    <p:sldId id="383" r:id="rId22"/>
    <p:sldId id="382" r:id="rId23"/>
    <p:sldId id="363" r:id="rId24"/>
    <p:sldId id="351" r:id="rId25"/>
    <p:sldId id="357" r:id="rId26"/>
    <p:sldId id="353" r:id="rId27"/>
    <p:sldId id="354" r:id="rId28"/>
    <p:sldId id="355" r:id="rId29"/>
    <p:sldId id="356" r:id="rId30"/>
    <p:sldId id="38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00"/>
    <a:srgbClr val="005295"/>
    <a:srgbClr val="DAE3F3"/>
    <a:srgbClr val="2F5597"/>
    <a:srgbClr val="0170C0"/>
    <a:srgbClr val="009193"/>
    <a:srgbClr val="0B6120"/>
    <a:srgbClr val="7F7F7F"/>
    <a:srgbClr val="005C5D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70"/>
    <p:restoredTop sz="72255"/>
  </p:normalViewPr>
  <p:slideViewPr>
    <p:cSldViewPr snapToGrid="0" snapToObjects="1">
      <p:cViewPr varScale="1">
        <p:scale>
          <a:sx n="83" d="100"/>
          <a:sy n="83" d="100"/>
        </p:scale>
        <p:origin x="2016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tiff>
</file>

<file path=ppt/media/image12.png>
</file>

<file path=ppt/media/image2.tiff>
</file>

<file path=ppt/media/image27.png>
</file>

<file path=ppt/media/image3.tiff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143F50-139B-FC41-9996-A1E20F12CFF8}" type="datetimeFigureOut">
              <a:rPr lang="en-US" smtClean="0"/>
              <a:t>6/22/19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3D5C22-A69F-4D41-B221-88EBEA9F1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086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061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174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4022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6370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966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90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4522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026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3991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74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051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29984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8691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616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1482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2313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748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1320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0534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3104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796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65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7793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46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46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5045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699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94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9246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3D5C22-A69F-4D41-B221-88EBEA9F18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511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875A1-6272-DF48-A931-E7405D578F65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6419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8492A4-D7E4-B944-A920-59CE6B4BB37B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CE1FF-1C34-3343-82BC-FD8BCB3D9FF9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08" y="365125"/>
            <a:ext cx="11534780" cy="1325563"/>
          </a:xfrm>
        </p:spPr>
        <p:txBody>
          <a:bodyPr>
            <a:normAutofit/>
          </a:bodyPr>
          <a:lstStyle>
            <a:lvl1pPr>
              <a:defRPr sz="5400" b="1">
                <a:solidFill>
                  <a:srgbClr val="005295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None/>
              <a:defRPr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None/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9763D-C752-A44E-A11C-85FAD7698D70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170435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E4926F-096A-C64B-BA56-D004EDBF3B65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15BF2-BCEC-1643-9AB6-6ECE358E275C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8181D2-3AB9-D044-9F33-0992DBF70C48}" type="datetime1">
              <a:rPr lang="en-US" smtClean="0"/>
              <a:t>6/22/19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B76BA-B968-D640-9353-A74691B7E4F1}" type="datetime1">
              <a:rPr lang="en-US" smtClean="0"/>
              <a:t>6/22/19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D106DA-E323-8546-84E9-73D4FAEC5236}" type="datetime1">
              <a:rPr lang="en-US" smtClean="0"/>
              <a:t>6/22/19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632EC4-7A20-A944-B277-70BB93390869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3A7098-1CAB-9947-9C6D-2B53BD5CE24D}" type="datetime1">
              <a:rPr lang="en-US" smtClean="0"/>
              <a:t>6/22/19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3C5C38-0FC3-F049-BEE3-5B7450EAC2D7}" type="datetime1">
              <a:rPr lang="en-US" smtClean="0"/>
              <a:t>6/22/19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C6190-CC26-854B-999A-5802CBDE89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211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tiff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15FAF-1FA4-754B-962F-473581307F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241956"/>
            <a:ext cx="12192002" cy="2387600"/>
          </a:xfrm>
        </p:spPr>
        <p:txBody>
          <a:bodyPr>
            <a:normAutofit/>
          </a:bodyPr>
          <a:lstStyle/>
          <a:p>
            <a:r>
              <a:rPr lang="en-US" sz="4800" b="1" dirty="0"/>
              <a:t>Reinforcement Learning and Adaptive Sampling</a:t>
            </a:r>
            <a:br>
              <a:rPr lang="en-US" sz="4800" b="1" dirty="0"/>
            </a:br>
            <a:r>
              <a:rPr lang="en-US" sz="4800" b="1" dirty="0"/>
              <a:t>for Optimized DNN Compilation</a:t>
            </a:r>
            <a:endParaRPr lang="en-US" sz="4800" dirty="0"/>
          </a:p>
        </p:txBody>
      </p:sp>
      <p:pic>
        <p:nvPicPr>
          <p:cNvPr id="5" name="Picture 1" descr="act-logo.png">
            <a:extLst>
              <a:ext uri="{FF2B5EF4-FFF2-40B4-BE49-F238E27FC236}">
                <a16:creationId xmlns:a16="http://schemas.microsoft.com/office/drawing/2014/main" id="{99853A91-BA85-4E40-B0EB-80CED6792A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692" y="181993"/>
            <a:ext cx="1368923" cy="1374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UCSanDiego-BE-JacobsSchool-logo-PRINT_CMYK_Blue.tif">
            <a:extLst>
              <a:ext uri="{FF2B5EF4-FFF2-40B4-BE49-F238E27FC236}">
                <a16:creationId xmlns:a16="http://schemas.microsoft.com/office/drawing/2014/main" id="{080A8C7F-38F1-924E-AC28-21933B7623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2295" y="230215"/>
            <a:ext cx="3438547" cy="8839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B84786-38E2-BB43-B7E1-BF88E288E822}"/>
              </a:ext>
            </a:extLst>
          </p:cNvPr>
          <p:cNvSpPr/>
          <p:nvPr/>
        </p:nvSpPr>
        <p:spPr>
          <a:xfrm>
            <a:off x="1125920" y="4132278"/>
            <a:ext cx="994015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Byung Hoon Ahn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Prannoy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Pilligundla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Hadi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Esmaeilzadeh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EDF572B-47C8-6745-A355-26F5A659FB06}"/>
              </a:ext>
            </a:extLst>
          </p:cNvPr>
          <p:cNvSpPr/>
          <p:nvPr/>
        </p:nvSpPr>
        <p:spPr>
          <a:xfrm>
            <a:off x="2208424" y="5004347"/>
            <a:ext cx="777515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rgbClr val="008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lternative </a:t>
            </a:r>
            <a:r>
              <a:rPr lang="en-US" sz="2800" b="1" dirty="0">
                <a:solidFill>
                  <a:srgbClr val="008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omputing </a:t>
            </a:r>
            <a:r>
              <a:rPr lang="en-US" sz="2800" b="1" dirty="0">
                <a:solidFill>
                  <a:srgbClr val="008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echnologies (</a:t>
            </a:r>
            <a:r>
              <a:rPr lang="en-US" sz="2800" b="1" dirty="0">
                <a:solidFill>
                  <a:srgbClr val="008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) Lab </a:t>
            </a:r>
          </a:p>
          <a:p>
            <a:pPr algn="ctr"/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University of California, San Diego</a:t>
            </a:r>
          </a:p>
        </p:txBody>
      </p:sp>
    </p:spTree>
    <p:extLst>
      <p:ext uri="{BB962C8B-B14F-4D97-AF65-F5344CB8AC3E}">
        <p14:creationId xmlns:p14="http://schemas.microsoft.com/office/powerpoint/2010/main" val="2620336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53"/>
    </mc:Choice>
    <mc:Fallback>
      <p:transition spd="slow" advTm="10053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0ADD8EB-6185-F647-ACB8-73C2B78B2989}"/>
              </a:ext>
            </a:extLst>
          </p:cNvPr>
          <p:cNvSpPr txBox="1">
            <a:spLocks/>
          </p:cNvSpPr>
          <p:nvPr/>
        </p:nvSpPr>
        <p:spPr>
          <a:xfrm>
            <a:off x="252406" y="308056"/>
            <a:ext cx="11448527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RL </a:t>
            </a:r>
            <a:r>
              <a:rPr lang="en-US" sz="4800" dirty="0">
                <a:ea typeface="Calibri" charset="0"/>
                <a:cs typeface="Calibri" charset="0"/>
              </a:rPr>
              <a:t>has been successful with autonomous decision making in complex settings</a:t>
            </a:r>
            <a:endParaRPr lang="en-US" sz="4800" dirty="0"/>
          </a:p>
        </p:txBody>
      </p:sp>
      <p:pic>
        <p:nvPicPr>
          <p:cNvPr id="6" name="deepmind_parkour.0.gif">
            <a:hlinkClick r:id="" action="ppaction://media"/>
            <a:extLst>
              <a:ext uri="{FF2B5EF4-FFF2-40B4-BE49-F238E27FC236}">
                <a16:creationId xmlns:a16="http://schemas.microsoft.com/office/drawing/2014/main" id="{0D590136-1D67-944D-9D26-C618A1A039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623875" y="1815522"/>
            <a:ext cx="7197458" cy="362272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78239A3-42E9-1B4D-A3DC-BCC07241FBDE}"/>
              </a:ext>
            </a:extLst>
          </p:cNvPr>
          <p:cNvSpPr txBox="1"/>
          <p:nvPr/>
        </p:nvSpPr>
        <p:spPr>
          <a:xfrm>
            <a:off x="9313333" y="-182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A295A95-DE53-DD4C-9515-8E5C429C6201}"/>
              </a:ext>
            </a:extLst>
          </p:cNvPr>
          <p:cNvSpPr/>
          <p:nvPr/>
        </p:nvSpPr>
        <p:spPr>
          <a:xfrm>
            <a:off x="1269517" y="5640399"/>
            <a:ext cx="9804400" cy="1032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Apply </a:t>
            </a:r>
            <a:r>
              <a:rPr lang="en-US" sz="3200" b="1" dirty="0">
                <a:solidFill>
                  <a:srgbClr val="008F00"/>
                </a:solidFill>
              </a:rPr>
              <a:t>Reinforcement Learning</a:t>
            </a:r>
            <a:r>
              <a:rPr lang="en-US" sz="3200" dirty="0">
                <a:solidFill>
                  <a:schemeClr val="tx1"/>
                </a:solidFill>
              </a:rPr>
              <a:t> to </a:t>
            </a:r>
            <a:r>
              <a:rPr lang="en-US" sz="3200" b="1" dirty="0">
                <a:solidFill>
                  <a:srgbClr val="008F00"/>
                </a:solidFill>
              </a:rPr>
              <a:t>Search Process</a:t>
            </a:r>
          </a:p>
        </p:txBody>
      </p:sp>
    </p:spTree>
    <p:extLst>
      <p:ext uri="{BB962C8B-B14F-4D97-AF65-F5344CB8AC3E}">
        <p14:creationId xmlns:p14="http://schemas.microsoft.com/office/powerpoint/2010/main" val="1490402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10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ED1124-82BA-7944-B15B-1512336D1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846431"/>
            <a:ext cx="12192000" cy="8178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9F29BD-3683-434E-B93F-0C5AF24CDE17}"/>
              </a:ext>
            </a:extLst>
          </p:cNvPr>
          <p:cNvSpPr txBox="1"/>
          <p:nvPr/>
        </p:nvSpPr>
        <p:spPr>
          <a:xfrm>
            <a:off x="1133313" y="1602781"/>
            <a:ext cx="7128933" cy="10570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marL="514350" indent="-514350" defTabSz="410751" hangingPunct="0">
              <a:buAutoNum type="arabicPeriod"/>
            </a:pP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Start off with </a:t>
            </a:r>
            <a:r>
              <a:rPr lang="en-US" sz="3200" b="1" dirty="0">
                <a:solidFill>
                  <a:srgbClr val="008F00"/>
                </a:solidFill>
                <a:latin typeface="+mj-lt"/>
                <a:ea typeface="Calibri" charset="0"/>
                <a:cs typeface="Calibri" charset="0"/>
              </a:rPr>
              <a:t>initial set of points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(128)</a:t>
            </a:r>
            <a:b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</a:b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For each point…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684DC74-FE8A-2C4E-9A47-4B6B60BBEAE4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RL-based Search Agent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522836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11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1E880B-F0DE-9E40-A9EF-38E922A06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27576"/>
            <a:ext cx="12192000" cy="24367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DBEA00-BC62-1648-9697-5CDDCA5F16E5}"/>
              </a:ext>
            </a:extLst>
          </p:cNvPr>
          <p:cNvSpPr txBox="1"/>
          <p:nvPr/>
        </p:nvSpPr>
        <p:spPr>
          <a:xfrm>
            <a:off x="1133313" y="1602781"/>
            <a:ext cx="11242618" cy="15494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2. Pass it through policy network for </a:t>
            </a: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Calibri" charset="0"/>
                <a:cs typeface="Calibri" charset="0"/>
              </a:rPr>
              <a:t>action</a:t>
            </a:r>
            <a:r>
              <a:rPr lang="en-US" sz="3200" b="1" dirty="0">
                <a:solidFill>
                  <a:srgbClr val="008F00"/>
                </a:solidFill>
                <a:latin typeface="+mj-lt"/>
                <a:ea typeface="Calibri" charset="0"/>
                <a:cs typeface="Calibri" charset="0"/>
              </a:rPr>
              <a:t> 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(increment </a:t>
            </a:r>
            <a:r>
              <a:rPr lang="ko-KR" alt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↑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,</a:t>
            </a:r>
          </a:p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                                                                             stay -, </a:t>
            </a:r>
          </a:p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                                                                             decrement</a:t>
            </a:r>
            <a:r>
              <a:rPr lang="ko-KR" alt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↓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)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49B7160-9AA7-6546-B875-0CD484D12533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RL-based Search Agent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117740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12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B851CF-B3D1-CA42-9956-AA0B15CE6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20579"/>
            <a:ext cx="12192000" cy="285829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188650-2D20-544F-BAD8-B2FA6216CA2D}"/>
              </a:ext>
            </a:extLst>
          </p:cNvPr>
          <p:cNvSpPr txBox="1"/>
          <p:nvPr/>
        </p:nvSpPr>
        <p:spPr>
          <a:xfrm>
            <a:off x="1133313" y="1593050"/>
            <a:ext cx="9807956" cy="5645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3. Use </a:t>
            </a:r>
            <a:r>
              <a:rPr lang="en-US" sz="3200" b="1" dirty="0">
                <a:solidFill>
                  <a:srgbClr val="008F00"/>
                </a:solidFill>
                <a:latin typeface="+mj-lt"/>
                <a:ea typeface="Calibri" charset="0"/>
                <a:cs typeface="Calibri" charset="0"/>
              </a:rPr>
              <a:t>configuration updater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to acquire new configuration</a:t>
            </a:r>
            <a:endParaRPr lang="en-US" sz="3200" b="1" dirty="0">
              <a:solidFill>
                <a:srgbClr val="008F00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5AB36A3-3DD8-E842-AB04-275F84FC9A36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RL-based Search Agent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41598889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CD727-22FC-2A45-8E8E-925A0F1CC720}"/>
              </a:ext>
            </a:extLst>
          </p:cNvPr>
          <p:cNvSpPr txBox="1"/>
          <p:nvPr/>
        </p:nvSpPr>
        <p:spPr>
          <a:xfrm>
            <a:off x="1133312" y="1593050"/>
            <a:ext cx="11058687" cy="5645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4. </a:t>
            </a: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Calibri" charset="0"/>
                <a:cs typeface="Calibri" charset="0"/>
              </a:rPr>
              <a:t>Repeat the search step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500 times = episode  </a:t>
            </a:r>
            <a:endParaRPr lang="en-US" sz="3200" b="1" dirty="0">
              <a:solidFill>
                <a:srgbClr val="008F00"/>
              </a:solidFill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1422F4-C7DC-3342-BE2A-9EB6253B0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18044"/>
            <a:ext cx="12192000" cy="3210195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753C466-3F12-AB44-8564-4F47081075C8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RL-based Search Agent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691660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D883BC-7CE5-7843-BD21-E4F0BDE39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18046"/>
            <a:ext cx="12192000" cy="321019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854D2F8-D7EB-F641-B5A1-ABC33E239981}"/>
              </a:ext>
            </a:extLst>
          </p:cNvPr>
          <p:cNvSpPr txBox="1"/>
          <p:nvPr/>
        </p:nvSpPr>
        <p:spPr>
          <a:xfrm>
            <a:off x="1133312" y="1593050"/>
            <a:ext cx="11058687" cy="5645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5. </a:t>
            </a: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Calibri" charset="0"/>
                <a:cs typeface="Calibri" charset="0"/>
              </a:rPr>
              <a:t>Update agent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using reward (estimated hardware measurement)</a:t>
            </a:r>
            <a:endParaRPr lang="en-US" sz="3200" b="1" dirty="0">
              <a:solidFill>
                <a:srgbClr val="008F00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122D649-7E1E-9D4A-8F80-8A114A7202B0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RL-based Search Agent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9522420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54D2F8-D7EB-F641-B5A1-ABC33E239981}"/>
              </a:ext>
            </a:extLst>
          </p:cNvPr>
          <p:cNvSpPr txBox="1"/>
          <p:nvPr/>
        </p:nvSpPr>
        <p:spPr>
          <a:xfrm>
            <a:off x="1133312" y="1593050"/>
            <a:ext cx="11058687" cy="5645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6. </a:t>
            </a: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Calibri" charset="0"/>
                <a:cs typeface="Calibri" charset="0"/>
              </a:rPr>
              <a:t>Repeat this episode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for all 128 points</a:t>
            </a:r>
            <a:endParaRPr lang="en-US" sz="3200" b="1" dirty="0">
              <a:solidFill>
                <a:srgbClr val="008F00"/>
              </a:solidFill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97FF88-B03E-4B42-AA34-391AAD895C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08" y="2364162"/>
            <a:ext cx="7922192" cy="20859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84C612-022E-B84C-9C2F-E30854AD7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1690" y="2875474"/>
            <a:ext cx="7922192" cy="20859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23D336-E081-9040-A65B-EE4527F80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7080" y="3446679"/>
            <a:ext cx="7922192" cy="20859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BC2650-BE3F-A840-9649-0A73A5D00A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1443" y="4348154"/>
            <a:ext cx="7922192" cy="20859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67D4A5-0C94-A740-A5C3-0985FF3CF961}"/>
              </a:ext>
            </a:extLst>
          </p:cNvPr>
          <p:cNvSpPr txBox="1"/>
          <p:nvPr/>
        </p:nvSpPr>
        <p:spPr>
          <a:xfrm rot="1205238">
            <a:off x="3209736" y="5051257"/>
            <a:ext cx="8226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…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CDFA798-2C33-1242-A6C5-EE48395A6AFB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RL-based Search Agent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962558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9170435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54D2F8-D7EB-F641-B5A1-ABC33E239981}"/>
              </a:ext>
            </a:extLst>
          </p:cNvPr>
          <p:cNvSpPr txBox="1"/>
          <p:nvPr/>
        </p:nvSpPr>
        <p:spPr>
          <a:xfrm>
            <a:off x="1133312" y="1593050"/>
            <a:ext cx="11058687" cy="10570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8F00"/>
                </a:solidFill>
                <a:latin typeface="+mj-lt"/>
                <a:ea typeface="Calibri" charset="0"/>
                <a:cs typeface="Calibri" charset="0"/>
              </a:rPr>
              <a:t>64,000 are too many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to be measured on real hardware</a:t>
            </a:r>
          </a:p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1s x 64,000 = 18 hours</a:t>
            </a:r>
            <a:endParaRPr lang="en-US" sz="3200" b="1" dirty="0">
              <a:solidFill>
                <a:srgbClr val="008F00"/>
              </a:solidFill>
              <a:latin typeface="+mj-lt"/>
              <a:ea typeface="Calibri" charset="0"/>
              <a:cs typeface="Calibri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3A466C-4055-804B-AFE6-8ED4FC059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732" y="4794955"/>
            <a:ext cx="1397000" cy="546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F292A9-125F-0F4A-A472-9E87DB8C8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500" y="4000145"/>
            <a:ext cx="1397000" cy="53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607FBB-2F29-124B-85DE-E9885B535A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8048" y="5710301"/>
            <a:ext cx="1397000" cy="546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1F67D5-44B4-044F-87CA-85441E0F9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3435" y="4621293"/>
            <a:ext cx="1397000" cy="533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179E030-7781-C849-81E0-ACCC66C5EB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07083" y="5341055"/>
            <a:ext cx="1397000" cy="5334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97A0706-E273-5D43-B2E3-BFD5BC33B385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We have 128 x 500 = 64,000 samples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3371384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9170435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17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3A466C-4055-804B-AFE6-8ED4FC059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7732" y="4794955"/>
            <a:ext cx="1397000" cy="546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F292A9-125F-0F4A-A472-9E87DB8C8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7500" y="4000145"/>
            <a:ext cx="1397000" cy="533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607FBB-2F29-124B-85DE-E9885B535A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68048" y="5710301"/>
            <a:ext cx="1397000" cy="546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1F67D5-44B4-044F-87CA-85441E0F90B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73435" y="4621293"/>
            <a:ext cx="1397000" cy="533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179E030-7781-C849-81E0-ACCC66C5EB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07083" y="5341055"/>
            <a:ext cx="1397000" cy="5334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F6707944-1DA9-1744-BB68-6AE9356B1BF8}"/>
              </a:ext>
            </a:extLst>
          </p:cNvPr>
          <p:cNvSpPr/>
          <p:nvPr/>
        </p:nvSpPr>
        <p:spPr>
          <a:xfrm>
            <a:off x="4297036" y="4887993"/>
            <a:ext cx="1617094" cy="1506436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B00F42B-9854-424C-B6D3-E5555428E134}"/>
              </a:ext>
            </a:extLst>
          </p:cNvPr>
          <p:cNvSpPr/>
          <p:nvPr/>
        </p:nvSpPr>
        <p:spPr>
          <a:xfrm>
            <a:off x="7646658" y="4223613"/>
            <a:ext cx="1617094" cy="1506436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6A341D-FC42-1340-A4A6-5C44DF7F2C10}"/>
              </a:ext>
            </a:extLst>
          </p:cNvPr>
          <p:cNvSpPr txBox="1"/>
          <p:nvPr/>
        </p:nvSpPr>
        <p:spPr>
          <a:xfrm>
            <a:off x="1133312" y="1593050"/>
            <a:ext cx="11058687" cy="20419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8F00"/>
                </a:solidFill>
                <a:latin typeface="+mj-lt"/>
                <a:ea typeface="Calibri" charset="0"/>
                <a:cs typeface="Calibri" charset="0"/>
              </a:rPr>
              <a:t>64,000 are too many</a:t>
            </a:r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 to be measured on real hardware</a:t>
            </a:r>
          </a:p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1s x 64,000 = 18 hours</a:t>
            </a:r>
          </a:p>
          <a:p>
            <a:pPr defTabSz="410751" hangingPunct="0"/>
            <a:endParaRPr lang="en-US" sz="3200" b="1" dirty="0">
              <a:solidFill>
                <a:srgbClr val="005295"/>
              </a:solidFill>
              <a:latin typeface="+mj-lt"/>
              <a:ea typeface="Calibri" charset="0"/>
              <a:cs typeface="Calibri" charset="0"/>
            </a:endParaRPr>
          </a:p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How to choose meaningful samples to measure on real hardware?</a:t>
            </a:r>
            <a:endParaRPr lang="en-US" sz="3200" b="1" dirty="0">
              <a:solidFill>
                <a:srgbClr val="008F00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972864D9-7371-6640-8296-205FBA158B68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We have 128 x 500 = 64,000 samples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2865668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Box 170"/>
          <p:cNvSpPr txBox="1"/>
          <p:nvPr/>
        </p:nvSpPr>
        <p:spPr>
          <a:xfrm>
            <a:off x="707573" y="1564950"/>
            <a:ext cx="4861681" cy="11927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1951" tIns="41951" rIns="41951" bIns="41951" numCol="1" spcCol="38100" rtlCol="0" anchor="ctr">
            <a:spAutoFit/>
          </a:bodyPr>
          <a:lstStyle/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How to improve</a:t>
            </a:r>
          </a:p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efficacy of the search?</a:t>
            </a:r>
          </a:p>
        </p:txBody>
      </p:sp>
      <p:sp>
        <p:nvSpPr>
          <p:cNvPr id="246" name="TextBox 245"/>
          <p:cNvSpPr txBox="1"/>
          <p:nvPr/>
        </p:nvSpPr>
        <p:spPr>
          <a:xfrm>
            <a:off x="6381711" y="1564949"/>
            <a:ext cx="5577447" cy="11927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1951" tIns="41951" rIns="41951" bIns="41951" numCol="1" spcCol="38100" rtlCol="0" anchor="ctr">
            <a:spAutoFit/>
          </a:bodyPr>
          <a:lstStyle/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How to reduce costly</a:t>
            </a:r>
          </a:p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hardware measurements?</a:t>
            </a:r>
          </a:p>
        </p:txBody>
      </p:sp>
      <p:sp>
        <p:nvSpPr>
          <p:cNvPr id="618" name="Slide Number Placeholder 6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18</a:t>
            </a:fld>
            <a:endParaRPr lang="en-US" dirty="0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707573" y="1408937"/>
            <a:ext cx="680959" cy="680959"/>
          </a:xfrm>
          <a:prstGeom prst="ellipse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1</a:t>
            </a:r>
          </a:p>
        </p:txBody>
      </p:sp>
      <p:sp>
        <p:nvSpPr>
          <p:cNvPr id="645" name="Oval 644"/>
          <p:cNvSpPr>
            <a:spLocks noChangeAspect="1"/>
          </p:cNvSpPr>
          <p:nvPr/>
        </p:nvSpPr>
        <p:spPr>
          <a:xfrm>
            <a:off x="6299460" y="1408936"/>
            <a:ext cx="680959" cy="680959"/>
          </a:xfrm>
          <a:prstGeom prst="ellipse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2</a:t>
            </a:r>
          </a:p>
        </p:txBody>
      </p:sp>
      <p:pic>
        <p:nvPicPr>
          <p:cNvPr id="318" name="Picture 317">
            <a:extLst>
              <a:ext uri="{FF2B5EF4-FFF2-40B4-BE49-F238E27FC236}">
                <a16:creationId xmlns:a16="http://schemas.microsoft.com/office/drawing/2014/main" id="{3452E09C-0CCC-AD42-905E-3836B2D3B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473" y="2834163"/>
            <a:ext cx="2851879" cy="223369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9AF936E-8A09-F14A-8113-904BEA4812A8}"/>
              </a:ext>
            </a:extLst>
          </p:cNvPr>
          <p:cNvGrpSpPr/>
          <p:nvPr/>
        </p:nvGrpSpPr>
        <p:grpSpPr>
          <a:xfrm>
            <a:off x="7842556" y="3008998"/>
            <a:ext cx="2655756" cy="2150568"/>
            <a:chOff x="7233710" y="3162893"/>
            <a:chExt cx="2584846" cy="209314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9CD1C67-E5D1-8F42-9ECF-58924878E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33710" y="3162893"/>
              <a:ext cx="1499557" cy="1263325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EF7231D-7927-6E4C-B642-F72739E48FFD}"/>
                </a:ext>
              </a:extLst>
            </p:cNvPr>
            <p:cNvGrpSpPr/>
            <p:nvPr/>
          </p:nvGrpSpPr>
          <p:grpSpPr>
            <a:xfrm>
              <a:off x="8103446" y="3392024"/>
              <a:ext cx="1715110" cy="1864016"/>
              <a:chOff x="7878596" y="3287094"/>
              <a:chExt cx="1855810" cy="2016932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A54E9AA-4D5B-5C4B-9954-2E66A7757DDF}"/>
                  </a:ext>
                </a:extLst>
              </p:cNvPr>
              <p:cNvSpPr/>
              <p:nvPr/>
            </p:nvSpPr>
            <p:spPr>
              <a:xfrm>
                <a:off x="8004748" y="3706975"/>
                <a:ext cx="1597051" cy="159705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CB918A34-719D-4A40-BB89-65A436595C79}"/>
                  </a:ext>
                </a:extLst>
              </p:cNvPr>
              <p:cNvSpPr/>
              <p:nvPr/>
            </p:nvSpPr>
            <p:spPr>
              <a:xfrm>
                <a:off x="8442501" y="3287094"/>
                <a:ext cx="727934" cy="43465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BFAE7E2-4108-2749-A338-D4615FED87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78596" y="3367655"/>
                <a:ext cx="1855810" cy="1855810"/>
              </a:xfrm>
              <a:prstGeom prst="rect">
                <a:avLst/>
              </a:prstGeom>
            </p:spPr>
          </p:pic>
        </p:grpSp>
      </p:grpSp>
      <p:sp>
        <p:nvSpPr>
          <p:cNvPr id="324" name="Left-Right Arrow 323">
            <a:extLst>
              <a:ext uri="{FF2B5EF4-FFF2-40B4-BE49-F238E27FC236}">
                <a16:creationId xmlns:a16="http://schemas.microsoft.com/office/drawing/2014/main" id="{BE4BB7CE-2663-0E4F-9A84-BCF4A01E593B}"/>
              </a:ext>
            </a:extLst>
          </p:cNvPr>
          <p:cNvSpPr/>
          <p:nvPr/>
        </p:nvSpPr>
        <p:spPr>
          <a:xfrm>
            <a:off x="15833" y="5159567"/>
            <a:ext cx="12192000" cy="1212487"/>
          </a:xfrm>
          <a:prstGeom prst="leftRightArrow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We need to overcome two interrelated challenges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462AF49-7D1E-984E-809A-7509621DBFB7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Challenges</a:t>
            </a:r>
            <a:endParaRPr lang="en-US" sz="5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671A5E-87EB-5E49-9345-DF27904DAAD5}"/>
              </a:ext>
            </a:extLst>
          </p:cNvPr>
          <p:cNvSpPr/>
          <p:nvPr/>
        </p:nvSpPr>
        <p:spPr>
          <a:xfrm>
            <a:off x="707573" y="1071032"/>
            <a:ext cx="5094587" cy="434676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1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07" y="308056"/>
            <a:ext cx="11534780" cy="877278"/>
          </a:xfrm>
        </p:spPr>
        <p:txBody>
          <a:bodyPr anchor="t">
            <a:noAutofit/>
          </a:bodyPr>
          <a:lstStyle/>
          <a:p>
            <a:r>
              <a:rPr lang="en-US" sz="5000" dirty="0"/>
              <a:t>Neural network compilation</a:t>
            </a:r>
          </a:p>
        </p:txBody>
      </p:sp>
      <p:sp>
        <p:nvSpPr>
          <p:cNvPr id="6" name="Slide Number Placeholder 617">
            <a:extLst>
              <a:ext uri="{FF2B5EF4-FFF2-40B4-BE49-F238E27FC236}">
                <a16:creationId xmlns:a16="http://schemas.microsoft.com/office/drawing/2014/main" id="{918000EB-8080-3A4E-BB08-E2DD0436D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435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1</a:t>
            </a:fld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DB49C4-D94F-DC47-83C8-B5F226CD5666}"/>
              </a:ext>
            </a:extLst>
          </p:cNvPr>
          <p:cNvSpPr/>
          <p:nvPr/>
        </p:nvSpPr>
        <p:spPr>
          <a:xfrm>
            <a:off x="1269517" y="5504935"/>
            <a:ext cx="9804400" cy="1032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Deep learning compiler’s objective is to</a:t>
            </a:r>
          </a:p>
          <a:p>
            <a:pPr algn="ctr"/>
            <a:r>
              <a:rPr lang="en-US" sz="3200" b="1" dirty="0">
                <a:solidFill>
                  <a:srgbClr val="008F00"/>
                </a:solidFill>
              </a:rPr>
              <a:t>Speed Up</a:t>
            </a:r>
            <a:r>
              <a:rPr lang="en-US" sz="3200" dirty="0">
                <a:solidFill>
                  <a:schemeClr val="tx1"/>
                </a:solidFill>
              </a:rPr>
              <a:t> deep learning models’ inference, detection…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E0C3E9FB-AF42-F449-A895-ECCEFEE9AA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21904" y="1151468"/>
            <a:ext cx="4099494" cy="4099494"/>
          </a:xfrm>
          <a:prstGeom prst="rect">
            <a:avLst/>
          </a:prstGeom>
        </p:spPr>
      </p:pic>
      <p:pic>
        <p:nvPicPr>
          <p:cNvPr id="32" name="AnchoredScornfulAustraliansilkyterrier">
            <a:hlinkClick r:id="" action="ppaction://media"/>
            <a:extLst>
              <a:ext uri="{FF2B5EF4-FFF2-40B4-BE49-F238E27FC236}">
                <a16:creationId xmlns:a16="http://schemas.microsoft.com/office/drawing/2014/main" id="{F627F616-ECF6-584C-8B1E-602DABA2FB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04779" y="1151468"/>
            <a:ext cx="3123424" cy="4099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95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29"/>
    </mc:Choice>
    <mc:Fallback>
      <p:transition spd="slow" advTm="21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2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" objId="32"/>
        <p14:stopEvt time="15093" objId="32"/>
      </p14:showEvt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19</a:t>
            </a:fld>
            <a:endParaRPr lang="en-US" dirty="0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44804DCC-52B0-BD41-A9C3-B06E5141EB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679" y="1174550"/>
            <a:ext cx="4572000" cy="4572000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FCC07B47-CE85-2845-BBF1-C5DC09DD2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679" y="1174550"/>
            <a:ext cx="4572000" cy="4572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0E2FD09-F74E-A847-A415-701AFA48B8AE}"/>
              </a:ext>
            </a:extLst>
          </p:cNvPr>
          <p:cNvSpPr txBox="1">
            <a:spLocks/>
          </p:cNvSpPr>
          <p:nvPr/>
        </p:nvSpPr>
        <p:spPr>
          <a:xfrm>
            <a:off x="252406" y="308056"/>
            <a:ext cx="11939593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Analyzing the configuration sample distribution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553724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20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0E2FD09-F74E-A847-A415-701AFA48B8AE}"/>
              </a:ext>
            </a:extLst>
          </p:cNvPr>
          <p:cNvSpPr txBox="1">
            <a:spLocks/>
          </p:cNvSpPr>
          <p:nvPr/>
        </p:nvSpPr>
        <p:spPr>
          <a:xfrm>
            <a:off x="252406" y="308056"/>
            <a:ext cx="11939593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Analyzing the configuration sample distribution</a:t>
            </a:r>
            <a:endParaRPr lang="en-US" sz="5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483780-9A0A-A94B-96C3-AED5C4E18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8679" y="1174550"/>
            <a:ext cx="4572000" cy="457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8EE61A2-B6F8-E14C-B6C9-6E3D48611C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6679" y="1174550"/>
            <a:ext cx="4572000" cy="4572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00F5AAD-08D4-5C48-A725-B6A7EACA376F}"/>
              </a:ext>
            </a:extLst>
          </p:cNvPr>
          <p:cNvSpPr/>
          <p:nvPr/>
        </p:nvSpPr>
        <p:spPr>
          <a:xfrm>
            <a:off x="1269517" y="5674265"/>
            <a:ext cx="9804400" cy="1032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8F00"/>
                </a:solidFill>
              </a:rPr>
              <a:t>Reduce cluster to point </a:t>
            </a:r>
            <a:r>
              <a:rPr lang="en-US" sz="3200" dirty="0">
                <a:solidFill>
                  <a:schemeClr val="tx1"/>
                </a:solidFill>
              </a:rPr>
              <a:t>that are each</a:t>
            </a:r>
          </a:p>
          <a:p>
            <a:pPr algn="ctr"/>
            <a:r>
              <a:rPr lang="en-US" sz="3200" b="1" dirty="0">
                <a:solidFill>
                  <a:srgbClr val="008F00"/>
                </a:solidFill>
              </a:rPr>
              <a:t>representative of the cluster</a:t>
            </a:r>
          </a:p>
        </p:txBody>
      </p:sp>
    </p:spTree>
    <p:extLst>
      <p:ext uri="{BB962C8B-B14F-4D97-AF65-F5344CB8AC3E}">
        <p14:creationId xmlns:p14="http://schemas.microsoft.com/office/powerpoint/2010/main" val="3260312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21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E13AE4D-337C-CE48-A260-6E68A4E4455D}"/>
              </a:ext>
            </a:extLst>
          </p:cNvPr>
          <p:cNvSpPr txBox="1">
            <a:spLocks/>
          </p:cNvSpPr>
          <p:nvPr/>
        </p:nvSpPr>
        <p:spPr>
          <a:xfrm>
            <a:off x="252406" y="308056"/>
            <a:ext cx="11939593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Wouldn’t that compromise performance?</a:t>
            </a:r>
            <a:endParaRPr lang="en-US" sz="50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0D445BF-67CA-9844-B076-5DFB26B0C0B6}"/>
              </a:ext>
            </a:extLst>
          </p:cNvPr>
          <p:cNvGrpSpPr/>
          <p:nvPr/>
        </p:nvGrpSpPr>
        <p:grpSpPr>
          <a:xfrm>
            <a:off x="3021802" y="899092"/>
            <a:ext cx="6400800" cy="4572000"/>
            <a:chOff x="3021802" y="746695"/>
            <a:chExt cx="6400800" cy="4572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CC69C19-98A8-B743-9A63-8DDC95A0D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21802" y="746695"/>
              <a:ext cx="6400800" cy="4572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D14413C-6EA5-DA47-9D98-B5B2A3A1417C}"/>
                </a:ext>
              </a:extLst>
            </p:cNvPr>
            <p:cNvSpPr txBox="1"/>
            <p:nvPr/>
          </p:nvSpPr>
          <p:spPr>
            <a:xfrm>
              <a:off x="5530987" y="4949363"/>
              <a:ext cx="6976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tile_x</a:t>
              </a:r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0C49E04-E485-D740-A1E7-CA2BB9AC9F99}"/>
                </a:ext>
              </a:extLst>
            </p:cNvPr>
            <p:cNvSpPr txBox="1"/>
            <p:nvPr/>
          </p:nvSpPr>
          <p:spPr>
            <a:xfrm rot="5400000">
              <a:off x="3137077" y="2848029"/>
              <a:ext cx="7377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Tile_y</a:t>
              </a:r>
              <a:endParaRPr 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5673FC8-AD4C-CA49-B0CB-F2624AB9F1FE}"/>
                </a:ext>
              </a:extLst>
            </p:cNvPr>
            <p:cNvSpPr txBox="1"/>
            <p:nvPr/>
          </p:nvSpPr>
          <p:spPr>
            <a:xfrm rot="5400000">
              <a:off x="8466283" y="2848029"/>
              <a:ext cx="7663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TFLOP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61D644F8-4E4A-EA4D-A72A-CAE36DF259DE}"/>
              </a:ext>
            </a:extLst>
          </p:cNvPr>
          <p:cNvSpPr/>
          <p:nvPr/>
        </p:nvSpPr>
        <p:spPr>
          <a:xfrm>
            <a:off x="1269517" y="5674265"/>
            <a:ext cx="9804400" cy="1032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Although the </a:t>
            </a:r>
            <a:r>
              <a:rPr lang="en-US" sz="3200" b="1" dirty="0">
                <a:solidFill>
                  <a:srgbClr val="008F00"/>
                </a:solidFill>
              </a:rPr>
              <a:t>search space</a:t>
            </a:r>
            <a:r>
              <a:rPr lang="en-US" sz="3200" dirty="0">
                <a:solidFill>
                  <a:schemeClr val="tx1"/>
                </a:solidFill>
              </a:rPr>
              <a:t> is </a:t>
            </a:r>
            <a:r>
              <a:rPr lang="en-US" sz="3200" b="1" dirty="0">
                <a:solidFill>
                  <a:srgbClr val="008F00"/>
                </a:solidFill>
              </a:rPr>
              <a:t>unstructured</a:t>
            </a:r>
          </a:p>
          <a:p>
            <a:pPr algn="ctr"/>
            <a:r>
              <a:rPr lang="en-US" sz="3200" b="1" dirty="0">
                <a:solidFill>
                  <a:srgbClr val="008F00"/>
                </a:solidFill>
              </a:rPr>
              <a:t>changes along the axis </a:t>
            </a:r>
            <a:r>
              <a:rPr lang="en-US" sz="3200" dirty="0">
                <a:solidFill>
                  <a:schemeClr val="tx1"/>
                </a:solidFill>
              </a:rPr>
              <a:t>are </a:t>
            </a:r>
            <a:r>
              <a:rPr lang="en-US" sz="3200" b="1" dirty="0">
                <a:solidFill>
                  <a:srgbClr val="008F00"/>
                </a:solidFill>
              </a:rPr>
              <a:t>gradual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0FC0D77-74B9-C848-9BD9-C7C777C54ED0}"/>
              </a:ext>
            </a:extLst>
          </p:cNvPr>
          <p:cNvCxnSpPr>
            <a:cxnSpLocks/>
          </p:cNvCxnSpPr>
          <p:nvPr/>
        </p:nvCxnSpPr>
        <p:spPr>
          <a:xfrm flipH="1">
            <a:off x="7189000" y="4250327"/>
            <a:ext cx="2412200" cy="257165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2BFEBD2-91A0-AE4A-99BE-B2489786A2DC}"/>
              </a:ext>
            </a:extLst>
          </p:cNvPr>
          <p:cNvSpPr txBox="1"/>
          <p:nvPr/>
        </p:nvSpPr>
        <p:spPr>
          <a:xfrm>
            <a:off x="9844293" y="3747691"/>
            <a:ext cx="1973967" cy="10570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Relatively</a:t>
            </a:r>
          </a:p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bad region</a:t>
            </a:r>
            <a:endParaRPr lang="en-US" sz="3200" b="1" dirty="0">
              <a:solidFill>
                <a:srgbClr val="008F00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5FE3084-8C90-1349-8946-2E061C033B80}"/>
              </a:ext>
            </a:extLst>
          </p:cNvPr>
          <p:cNvSpPr/>
          <p:nvPr/>
        </p:nvSpPr>
        <p:spPr>
          <a:xfrm>
            <a:off x="6171717" y="3747691"/>
            <a:ext cx="1770016" cy="1484709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EB65962-ECD1-1340-AEC0-56AAEF8241C1}"/>
              </a:ext>
            </a:extLst>
          </p:cNvPr>
          <p:cNvCxnSpPr>
            <a:cxnSpLocks/>
            <a:stCxn id="23" idx="3"/>
          </p:cNvCxnSpPr>
          <p:nvPr/>
        </p:nvCxnSpPr>
        <p:spPr>
          <a:xfrm>
            <a:off x="2599215" y="3287040"/>
            <a:ext cx="1318845" cy="963288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27CEB2B5-2243-5743-83F1-EE2A78B979B3}"/>
              </a:ext>
            </a:extLst>
          </p:cNvPr>
          <p:cNvSpPr txBox="1"/>
          <p:nvPr/>
        </p:nvSpPr>
        <p:spPr>
          <a:xfrm>
            <a:off x="459389" y="2758529"/>
            <a:ext cx="2139826" cy="105702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t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Relatively</a:t>
            </a:r>
          </a:p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good region</a:t>
            </a:r>
            <a:endParaRPr lang="en-US" sz="3200" b="1" dirty="0">
              <a:solidFill>
                <a:srgbClr val="008F00"/>
              </a:solidFill>
              <a:latin typeface="+mj-lt"/>
              <a:ea typeface="Calibri" charset="0"/>
              <a:cs typeface="Calibri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DC7E754-F37D-E14A-8168-D3B4E92CC5E3}"/>
              </a:ext>
            </a:extLst>
          </p:cNvPr>
          <p:cNvSpPr/>
          <p:nvPr/>
        </p:nvSpPr>
        <p:spPr>
          <a:xfrm>
            <a:off x="3663359" y="3617328"/>
            <a:ext cx="622267" cy="1016961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CBB5CF9-B40F-2148-97F1-90E75E5B8557}"/>
              </a:ext>
            </a:extLst>
          </p:cNvPr>
          <p:cNvSpPr/>
          <p:nvPr/>
        </p:nvSpPr>
        <p:spPr>
          <a:xfrm>
            <a:off x="3663358" y="1296103"/>
            <a:ext cx="622267" cy="1016961"/>
          </a:xfrm>
          <a:prstGeom prst="ellipse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8F6BAC69-9DFC-7448-99DD-F69A61A939EF}"/>
              </a:ext>
            </a:extLst>
          </p:cNvPr>
          <p:cNvCxnSpPr>
            <a:cxnSpLocks/>
          </p:cNvCxnSpPr>
          <p:nvPr/>
        </p:nvCxnSpPr>
        <p:spPr>
          <a:xfrm flipV="1">
            <a:off x="2599215" y="1776371"/>
            <a:ext cx="1218653" cy="1307496"/>
          </a:xfrm>
          <a:prstGeom prst="straightConnector1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01459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22</a:t>
            </a:fld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CEA462-7FC5-D54B-8DB6-968168E649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06" y="1884485"/>
            <a:ext cx="4131000" cy="4114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6A77C3-57C0-0445-B419-EE9AAEF5961C}"/>
              </a:ext>
            </a:extLst>
          </p:cNvPr>
          <p:cNvSpPr txBox="1"/>
          <p:nvPr/>
        </p:nvSpPr>
        <p:spPr>
          <a:xfrm>
            <a:off x="5063067" y="3801457"/>
            <a:ext cx="7128933" cy="204190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Iterate through different number of centroids and find knee of the loss curve </a:t>
            </a:r>
          </a:p>
          <a:p>
            <a:pPr defTabSz="410751" hangingPunct="0"/>
            <a:endParaRPr lang="en-US" sz="3200" b="1" dirty="0">
              <a:solidFill>
                <a:srgbClr val="005295"/>
              </a:solidFill>
              <a:latin typeface="+mj-lt"/>
              <a:ea typeface="Calibri" charset="0"/>
              <a:cs typeface="Calibri" charset="0"/>
            </a:endParaRPr>
          </a:p>
          <a:p>
            <a:pPr defTabSz="410751" hangingPunct="0"/>
            <a:r>
              <a:rPr lang="en-US" sz="3200" b="1" dirty="0">
                <a:solidFill>
                  <a:srgbClr val="005295"/>
                </a:solidFill>
                <a:latin typeface="+mj-lt"/>
                <a:ea typeface="Calibri" charset="0"/>
                <a:cs typeface="Calibri" charset="0"/>
              </a:rPr>
              <a:t>knee = pareto optimality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9A18229-DE74-6245-A1B6-7E720C6B8123}"/>
              </a:ext>
            </a:extLst>
          </p:cNvPr>
          <p:cNvSpPr txBox="1">
            <a:spLocks/>
          </p:cNvSpPr>
          <p:nvPr/>
        </p:nvSpPr>
        <p:spPr>
          <a:xfrm>
            <a:off x="5009881" y="1778692"/>
            <a:ext cx="7046652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Less centroids = Faster optimization</a:t>
            </a:r>
          </a:p>
          <a:p>
            <a:r>
              <a:rPr lang="en-US" sz="3200" dirty="0"/>
              <a:t>More centroids = Better output code perf.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6A3068B-B5E1-C142-BC7A-B0D4C34152F2}"/>
              </a:ext>
            </a:extLst>
          </p:cNvPr>
          <p:cNvSpPr txBox="1">
            <a:spLocks/>
          </p:cNvSpPr>
          <p:nvPr/>
        </p:nvSpPr>
        <p:spPr>
          <a:xfrm>
            <a:off x="252406" y="308056"/>
            <a:ext cx="11939593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How many clusters?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26426443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A54600-DA8C-BB42-8AD8-C61D58BB3B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006" y="1083736"/>
            <a:ext cx="10402391" cy="543408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C3847F5-F19F-5743-9686-EF2F40177686}"/>
              </a:ext>
            </a:extLst>
          </p:cNvPr>
          <p:cNvSpPr txBox="1">
            <a:spLocks/>
          </p:cNvSpPr>
          <p:nvPr/>
        </p:nvSpPr>
        <p:spPr>
          <a:xfrm>
            <a:off x="252406" y="308056"/>
            <a:ext cx="11939593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Adaptive sampling algorithm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30501075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2320" y="1488337"/>
            <a:ext cx="4386454" cy="578050"/>
          </a:xfrm>
        </p:spPr>
        <p:txBody>
          <a:bodyPr>
            <a:normAutofit/>
          </a:bodyPr>
          <a:lstStyle/>
          <a:p>
            <a:r>
              <a:rPr lang="en-US" sz="3200" dirty="0"/>
              <a:t>Benchmarks for RELEASE</a:t>
            </a:r>
          </a:p>
        </p:txBody>
      </p:sp>
      <p:sp>
        <p:nvSpPr>
          <p:cNvPr id="50" name="Slide Number Placeholder 49"/>
          <p:cNvSpPr>
            <a:spLocks noGrp="1"/>
          </p:cNvSpPr>
          <p:nvPr>
            <p:ph type="sldNum" sz="quarter" idx="12"/>
          </p:nvPr>
        </p:nvSpPr>
        <p:spPr>
          <a:xfrm>
            <a:off x="9431689" y="6505638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24</a:t>
            </a:fld>
            <a:endParaRPr lang="en-US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BD370E88-F286-1B44-8935-D9EA2A94A650}"/>
              </a:ext>
            </a:extLst>
          </p:cNvPr>
          <p:cNvGrpSpPr/>
          <p:nvPr/>
        </p:nvGrpSpPr>
        <p:grpSpPr>
          <a:xfrm>
            <a:off x="872320" y="2178568"/>
            <a:ext cx="10571066" cy="1917784"/>
            <a:chOff x="372258" y="1690688"/>
            <a:chExt cx="10571066" cy="1917784"/>
          </a:xfrm>
        </p:grpSpPr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5854AD46-2D48-7444-B50D-AAD82269368A}"/>
                </a:ext>
              </a:extLst>
            </p:cNvPr>
            <p:cNvSpPr txBox="1"/>
            <p:nvPr/>
          </p:nvSpPr>
          <p:spPr>
            <a:xfrm>
              <a:off x="372258" y="3215702"/>
              <a:ext cx="1388894" cy="385147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ResNet-18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4BBA3C19-E06D-6241-A03B-78CE5BB84CE1}"/>
                </a:ext>
              </a:extLst>
            </p:cNvPr>
            <p:cNvSpPr txBox="1"/>
            <p:nvPr/>
          </p:nvSpPr>
          <p:spPr>
            <a:xfrm>
              <a:off x="372258" y="2781937"/>
              <a:ext cx="1388894" cy="385147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VGG-16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09F9096B-9F51-0B4F-8380-F2ABA2E5EFB2}"/>
                </a:ext>
              </a:extLst>
            </p:cNvPr>
            <p:cNvSpPr txBox="1"/>
            <p:nvPr/>
          </p:nvSpPr>
          <p:spPr>
            <a:xfrm>
              <a:off x="372258" y="2348172"/>
              <a:ext cx="1388894" cy="385147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AlexNet</a:t>
              </a:r>
              <a:endParaRPr lang="en-US" sz="20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02EFA2F2-64BE-9643-9E03-B5BA137A6A3A}"/>
                </a:ext>
              </a:extLst>
            </p:cNvPr>
            <p:cNvSpPr txBox="1"/>
            <p:nvPr/>
          </p:nvSpPr>
          <p:spPr>
            <a:xfrm>
              <a:off x="372258" y="1690688"/>
              <a:ext cx="1388894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Name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9F2E793F-E9A3-A64A-9950-E0D85EBAEB64}"/>
                </a:ext>
              </a:extLst>
            </p:cNvPr>
            <p:cNvSpPr txBox="1"/>
            <p:nvPr/>
          </p:nvSpPr>
          <p:spPr>
            <a:xfrm>
              <a:off x="9976581" y="3215512"/>
              <a:ext cx="966743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latin typeface="Calibri" charset="0"/>
                  <a:ea typeface="Calibri" charset="0"/>
                  <a:cs typeface="Calibri" charset="0"/>
                  <a:sym typeface="Calibri Bold" charset="0"/>
                </a:rPr>
                <a:t>12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B3A98564-3140-0F47-AC7B-446F6B276B42}"/>
                </a:ext>
              </a:extLst>
            </p:cNvPr>
            <p:cNvSpPr txBox="1"/>
            <p:nvPr/>
          </p:nvSpPr>
          <p:spPr>
            <a:xfrm>
              <a:off x="9976581" y="2779820"/>
              <a:ext cx="966743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latin typeface="Calibri" charset="0"/>
                  <a:ea typeface="Calibri" charset="0"/>
                  <a:cs typeface="Calibri" charset="0"/>
                  <a:sym typeface="Calibri Bold" charset="0"/>
                </a:rPr>
                <a:t>9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51F02A70-B581-1047-BFE9-A4679C8AA4DA}"/>
                </a:ext>
              </a:extLst>
            </p:cNvPr>
            <p:cNvSpPr txBox="1"/>
            <p:nvPr/>
          </p:nvSpPr>
          <p:spPr>
            <a:xfrm>
              <a:off x="9976581" y="2344129"/>
              <a:ext cx="966743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latin typeface="Calibri" charset="0"/>
                  <a:ea typeface="Calibri" charset="0"/>
                  <a:cs typeface="Calibri" charset="0"/>
                  <a:sym typeface="Calibri Bold" charset="0"/>
                </a:rPr>
                <a:t>5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B08CA013-A6C4-5C4B-B2CB-25F581586F31}"/>
                </a:ext>
              </a:extLst>
            </p:cNvPr>
            <p:cNvSpPr txBox="1"/>
            <p:nvPr/>
          </p:nvSpPr>
          <p:spPr>
            <a:xfrm>
              <a:off x="9976581" y="1690688"/>
              <a:ext cx="966743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  <a:sym typeface="Calibri Bold" charset="0"/>
                </a:rPr>
                <a:t>No. of Tasks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809FBDF3-DA26-9845-9DC7-440961CA835B}"/>
                </a:ext>
              </a:extLst>
            </p:cNvPr>
            <p:cNvSpPr txBox="1"/>
            <p:nvPr/>
          </p:nvSpPr>
          <p:spPr>
            <a:xfrm>
              <a:off x="8011460" y="1690688"/>
              <a:ext cx="1879432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Dataset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3F0889ED-9824-094E-B3CF-2E4CAEBF1248}"/>
                </a:ext>
              </a:extLst>
            </p:cNvPr>
            <p:cNvSpPr txBox="1"/>
            <p:nvPr/>
          </p:nvSpPr>
          <p:spPr>
            <a:xfrm>
              <a:off x="8011459" y="2344128"/>
              <a:ext cx="1879433" cy="1264343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0" tIns="54864" rIns="0" bIns="54864" rtlCol="0" anchor="ctr" anchorCtr="0">
              <a:noAutofit/>
            </a:bodyPr>
            <a:lstStyle/>
            <a:p>
              <a:pPr algn="ctr"/>
              <a:r>
                <a:rPr lang="en-US" sz="2000" b="1" dirty="0">
                  <a:latin typeface="Calibri" charset="0"/>
                  <a:ea typeface="Calibri" charset="0"/>
                  <a:cs typeface="Calibri" charset="0"/>
                </a:rPr>
                <a:t>ImageNet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AD958E79-8B24-4048-A300-5FB2CE68ACB9}"/>
                </a:ext>
              </a:extLst>
            </p:cNvPr>
            <p:cNvSpPr txBox="1"/>
            <p:nvPr/>
          </p:nvSpPr>
          <p:spPr>
            <a:xfrm>
              <a:off x="1846837" y="3223325"/>
              <a:ext cx="2996626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/>
                <a:t>Image Classification</a:t>
              </a:r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F4E6C45F-A0AC-774F-9EA2-42790C899DAB}"/>
                </a:ext>
              </a:extLst>
            </p:cNvPr>
            <p:cNvSpPr txBox="1"/>
            <p:nvPr/>
          </p:nvSpPr>
          <p:spPr>
            <a:xfrm>
              <a:off x="1846837" y="2787633"/>
              <a:ext cx="2996626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/>
                <a:t>Image Classification</a:t>
              </a: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BB8DC4D7-0767-4B43-9F5B-D05B97B6FA62}"/>
                </a:ext>
              </a:extLst>
            </p:cNvPr>
            <p:cNvSpPr txBox="1"/>
            <p:nvPr/>
          </p:nvSpPr>
          <p:spPr>
            <a:xfrm>
              <a:off x="1846837" y="2351942"/>
              <a:ext cx="2996626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/>
                <a:t>Image Classification</a:t>
              </a: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25DF3573-0325-2243-A99F-212458BB2044}"/>
                </a:ext>
              </a:extLst>
            </p:cNvPr>
            <p:cNvSpPr txBox="1"/>
            <p:nvPr/>
          </p:nvSpPr>
          <p:spPr>
            <a:xfrm>
              <a:off x="1846837" y="1698501"/>
              <a:ext cx="2996626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Description</a:t>
              </a:r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CBBFF024-E2D3-0C45-8A30-7CD7815B522F}"/>
                </a:ext>
              </a:extLst>
            </p:cNvPr>
            <p:cNvSpPr txBox="1"/>
            <p:nvPr/>
          </p:nvSpPr>
          <p:spPr>
            <a:xfrm>
              <a:off x="4929148" y="3215512"/>
              <a:ext cx="2996626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/>
                <a:t>Convolution</a:t>
              </a: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F619E246-D32E-2D4F-A46A-9D155F8C62F3}"/>
                </a:ext>
              </a:extLst>
            </p:cNvPr>
            <p:cNvSpPr txBox="1"/>
            <p:nvPr/>
          </p:nvSpPr>
          <p:spPr>
            <a:xfrm>
              <a:off x="4929148" y="2779820"/>
              <a:ext cx="2996626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/>
                <a:t>Convolution</a:t>
              </a: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B35F3354-61F4-F241-B36F-B1BDE4F511C0}"/>
                </a:ext>
              </a:extLst>
            </p:cNvPr>
            <p:cNvSpPr txBox="1"/>
            <p:nvPr/>
          </p:nvSpPr>
          <p:spPr>
            <a:xfrm>
              <a:off x="4929148" y="2344129"/>
              <a:ext cx="2996626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/>
                <a:t>Convolution</a:t>
              </a: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32658F8E-4B95-D84E-BE11-7B22BF1BDEC7}"/>
                </a:ext>
              </a:extLst>
            </p:cNvPr>
            <p:cNvSpPr txBox="1"/>
            <p:nvPr/>
          </p:nvSpPr>
          <p:spPr>
            <a:xfrm>
              <a:off x="4929148" y="1690688"/>
              <a:ext cx="2996626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Layer Type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3BB2BEF-591F-CC43-AF55-1E95C0209949}"/>
              </a:ext>
            </a:extLst>
          </p:cNvPr>
          <p:cNvGrpSpPr/>
          <p:nvPr/>
        </p:nvGrpSpPr>
        <p:grpSpPr>
          <a:xfrm>
            <a:off x="3784195" y="4939624"/>
            <a:ext cx="4471205" cy="1046401"/>
            <a:chOff x="372258" y="1690688"/>
            <a:chExt cx="4471205" cy="104640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CF37F6B-FE99-F24D-838A-0A1C7BF86A11}"/>
                </a:ext>
              </a:extLst>
            </p:cNvPr>
            <p:cNvSpPr txBox="1"/>
            <p:nvPr/>
          </p:nvSpPr>
          <p:spPr>
            <a:xfrm>
              <a:off x="372258" y="2348172"/>
              <a:ext cx="1388894" cy="385147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Titan </a:t>
              </a:r>
              <a:r>
                <a:rPr lang="en-US" sz="20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Xp</a:t>
              </a:r>
              <a:endParaRPr lang="en-US" sz="20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25F2E37-0903-7D46-BC02-02FC791C5B19}"/>
                </a:ext>
              </a:extLst>
            </p:cNvPr>
            <p:cNvSpPr txBox="1"/>
            <p:nvPr/>
          </p:nvSpPr>
          <p:spPr>
            <a:xfrm>
              <a:off x="372258" y="1690688"/>
              <a:ext cx="1388894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Name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1F6A55A3-7ECF-3344-AAED-349ADE4FE61E}"/>
                </a:ext>
              </a:extLst>
            </p:cNvPr>
            <p:cNvSpPr txBox="1"/>
            <p:nvPr/>
          </p:nvSpPr>
          <p:spPr>
            <a:xfrm>
              <a:off x="1846837" y="2351942"/>
              <a:ext cx="2996626" cy="385147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/>
                <a:t>Server-class GPU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14D7F5B-B1D4-9148-99E7-C3A25509A130}"/>
                </a:ext>
              </a:extLst>
            </p:cNvPr>
            <p:cNvSpPr txBox="1"/>
            <p:nvPr/>
          </p:nvSpPr>
          <p:spPr>
            <a:xfrm>
              <a:off x="1846837" y="1698501"/>
              <a:ext cx="2996626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Description</a:t>
              </a:r>
            </a:p>
          </p:txBody>
        </p:sp>
      </p:grpSp>
      <p:sp>
        <p:nvSpPr>
          <p:cNvPr id="43" name="Title 1">
            <a:extLst>
              <a:ext uri="{FF2B5EF4-FFF2-40B4-BE49-F238E27FC236}">
                <a16:creationId xmlns:a16="http://schemas.microsoft.com/office/drawing/2014/main" id="{5E120A63-189E-874A-8D40-A6345576D579}"/>
              </a:ext>
            </a:extLst>
          </p:cNvPr>
          <p:cNvSpPr txBox="1">
            <a:spLocks/>
          </p:cNvSpPr>
          <p:nvPr/>
        </p:nvSpPr>
        <p:spPr>
          <a:xfrm>
            <a:off x="3784195" y="4299376"/>
            <a:ext cx="4386454" cy="578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Hardware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E4B84275-24C0-9F4C-97BC-C066A6BBB8E0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Evaluation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4209374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3B1070-72E9-F148-BC2D-1FB5A12B50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342" y="1412297"/>
            <a:ext cx="6230911" cy="311545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DBC14B8-9E65-BF42-B2D6-7A15CF5ECFD0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RL-based Search Agent</a:t>
            </a:r>
            <a:endParaRPr lang="en-US" sz="5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228FB5-2E73-2D4B-8075-68BC6D07F755}"/>
              </a:ext>
            </a:extLst>
          </p:cNvPr>
          <p:cNvSpPr/>
          <p:nvPr/>
        </p:nvSpPr>
        <p:spPr>
          <a:xfrm>
            <a:off x="575733" y="5081603"/>
            <a:ext cx="11191968" cy="1032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8F00"/>
                </a:solidFill>
              </a:rPr>
              <a:t>Reinforcement Learning based search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dirty="0">
                <a:solidFill>
                  <a:schemeClr val="tx1"/>
                </a:solidFill>
              </a:rPr>
              <a:t>shows </a:t>
            </a:r>
            <a:r>
              <a:rPr lang="en-US" sz="3200" b="1" dirty="0">
                <a:solidFill>
                  <a:srgbClr val="008F00"/>
                </a:solidFill>
              </a:rPr>
              <a:t>2.88x improvement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in </a:t>
            </a:r>
            <a:r>
              <a:rPr lang="en-US" sz="3200" b="1" dirty="0">
                <a:solidFill>
                  <a:srgbClr val="008F00"/>
                </a:solidFill>
              </a:rPr>
              <a:t>search steps</a:t>
            </a:r>
            <a:r>
              <a:rPr lang="en-US" sz="3200" dirty="0">
                <a:solidFill>
                  <a:schemeClr val="tx1"/>
                </a:solidFill>
              </a:rPr>
              <a:t> over </a:t>
            </a:r>
            <a:r>
              <a:rPr lang="en-US" sz="3200" b="1" dirty="0">
                <a:solidFill>
                  <a:srgbClr val="008F00"/>
                </a:solidFill>
              </a:rPr>
              <a:t>Simulated Annealing</a:t>
            </a:r>
            <a:r>
              <a:rPr lang="en-US" sz="3200" dirty="0">
                <a:solidFill>
                  <a:schemeClr val="tx1"/>
                </a:solidFill>
              </a:rPr>
              <a:t> in </a:t>
            </a:r>
            <a:r>
              <a:rPr lang="en-US" sz="3200" dirty="0" err="1">
                <a:solidFill>
                  <a:schemeClr val="tx1"/>
                </a:solidFill>
              </a:rPr>
              <a:t>AutoTVM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28006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26</a:t>
            </a:fld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0093118-8083-6E4D-9C7F-8EDA24A53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1398" y="1412297"/>
            <a:ext cx="6230911" cy="311545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71B38A-C689-BA4D-AA32-B0E734A16CCC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Adaptive Sampling Module</a:t>
            </a:r>
            <a:endParaRPr lang="en-US" sz="50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F7EDCD-B887-6C46-91A5-858DA989A72D}"/>
              </a:ext>
            </a:extLst>
          </p:cNvPr>
          <p:cNvSpPr/>
          <p:nvPr/>
        </p:nvSpPr>
        <p:spPr>
          <a:xfrm>
            <a:off x="423333" y="4747882"/>
            <a:ext cx="11496768" cy="187465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8F00"/>
                </a:solidFill>
              </a:rPr>
              <a:t>Adaptive Sampling</a:t>
            </a:r>
            <a:r>
              <a:rPr lang="en-US" sz="3200" b="1" dirty="0">
                <a:solidFill>
                  <a:schemeClr val="tx1"/>
                </a:solidFill>
              </a:rPr>
              <a:t> </a:t>
            </a:r>
            <a:r>
              <a:rPr lang="en-US" sz="3200" dirty="0">
                <a:solidFill>
                  <a:schemeClr val="tx1"/>
                </a:solidFill>
              </a:rPr>
              <a:t>shows </a:t>
            </a:r>
            <a:r>
              <a:rPr lang="en-US" sz="3200" b="1" dirty="0">
                <a:solidFill>
                  <a:srgbClr val="008F00"/>
                </a:solidFill>
              </a:rPr>
              <a:t>2.33x improvement</a:t>
            </a:r>
            <a:r>
              <a:rPr lang="en-US" sz="3200" dirty="0">
                <a:solidFill>
                  <a:schemeClr val="tx1"/>
                </a:solidFill>
              </a:rPr>
              <a:t> for RL-based search in </a:t>
            </a:r>
            <a:r>
              <a:rPr lang="en-US" sz="3200" b="1" dirty="0">
                <a:solidFill>
                  <a:srgbClr val="008F00"/>
                </a:solidFill>
              </a:rPr>
              <a:t>sample efficiency</a:t>
            </a:r>
            <a:r>
              <a:rPr lang="en-US" sz="3200" dirty="0">
                <a:solidFill>
                  <a:schemeClr val="tx1"/>
                </a:solidFill>
              </a:rPr>
              <a:t> over </a:t>
            </a:r>
            <a:r>
              <a:rPr lang="en-US" sz="3200" b="1" dirty="0">
                <a:solidFill>
                  <a:srgbClr val="008F00"/>
                </a:solidFill>
              </a:rPr>
              <a:t>Naïve sampling</a:t>
            </a:r>
          </a:p>
          <a:p>
            <a:pPr algn="ctr"/>
            <a:r>
              <a:rPr lang="en-US" sz="3200" b="1" dirty="0">
                <a:solidFill>
                  <a:srgbClr val="008F00"/>
                </a:solidFill>
              </a:rPr>
              <a:t>Adaptive Sampling</a:t>
            </a:r>
            <a:r>
              <a:rPr lang="en-US" sz="3200" dirty="0">
                <a:solidFill>
                  <a:schemeClr val="tx1"/>
                </a:solidFill>
              </a:rPr>
              <a:t> even shows </a:t>
            </a:r>
            <a:r>
              <a:rPr lang="en-US" sz="3200" b="1" dirty="0">
                <a:solidFill>
                  <a:srgbClr val="008F00"/>
                </a:solidFill>
              </a:rPr>
              <a:t>1.98x improvement</a:t>
            </a:r>
            <a:endParaRPr lang="en-US" sz="3200" b="1" dirty="0">
              <a:solidFill>
                <a:schemeClr val="tx1"/>
              </a:solidFill>
            </a:endParaRP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for </a:t>
            </a:r>
            <a:r>
              <a:rPr lang="en-US" sz="3200" b="1" dirty="0">
                <a:solidFill>
                  <a:srgbClr val="008F00"/>
                </a:solidFill>
              </a:rPr>
              <a:t>Simulated Annealing</a:t>
            </a:r>
            <a:r>
              <a:rPr lang="en-US" sz="3200" dirty="0">
                <a:solidFill>
                  <a:schemeClr val="tx1"/>
                </a:solidFill>
              </a:rPr>
              <a:t> in </a:t>
            </a:r>
            <a:r>
              <a:rPr lang="en-US" sz="3200" dirty="0" err="1">
                <a:solidFill>
                  <a:schemeClr val="tx1"/>
                </a:solidFill>
              </a:rPr>
              <a:t>AutoTVM</a:t>
            </a:r>
            <a:endParaRPr lang="en-US" sz="3200" b="1" dirty="0">
              <a:solidFill>
                <a:srgbClr val="008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58996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27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0AA72C-9DAD-D943-A079-421618D46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293" y="1794311"/>
            <a:ext cx="10505010" cy="268784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9D954F9-2788-8C40-B247-CF3F01535787}"/>
              </a:ext>
            </a:extLst>
          </p:cNvPr>
          <p:cNvSpPr/>
          <p:nvPr/>
        </p:nvSpPr>
        <p:spPr>
          <a:xfrm>
            <a:off x="811834" y="5081605"/>
            <a:ext cx="10719766" cy="1032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8F00"/>
                </a:solidFill>
              </a:rPr>
              <a:t>R</a:t>
            </a:r>
            <a:r>
              <a:rPr lang="en-US" sz="2400" b="1" dirty="0">
                <a:solidFill>
                  <a:srgbClr val="008F00"/>
                </a:solidFill>
              </a:rPr>
              <a:t>E</a:t>
            </a:r>
            <a:r>
              <a:rPr lang="en-US" sz="3200" b="1" dirty="0">
                <a:solidFill>
                  <a:srgbClr val="008F00"/>
                </a:solidFill>
              </a:rPr>
              <a:t>L</a:t>
            </a:r>
            <a:r>
              <a:rPr lang="en-US" sz="2400" b="1" dirty="0">
                <a:solidFill>
                  <a:srgbClr val="008F00"/>
                </a:solidFill>
              </a:rPr>
              <a:t>E</a:t>
            </a:r>
            <a:r>
              <a:rPr lang="en-US" sz="3200" b="1" dirty="0">
                <a:solidFill>
                  <a:srgbClr val="008F00"/>
                </a:solidFill>
              </a:rPr>
              <a:t>ASE</a:t>
            </a:r>
            <a:r>
              <a:rPr lang="en-US" sz="3200" dirty="0">
                <a:solidFill>
                  <a:schemeClr val="tx1"/>
                </a:solidFill>
              </a:rPr>
              <a:t> achieves </a:t>
            </a:r>
            <a:r>
              <a:rPr lang="en-US" sz="3200" b="1" dirty="0">
                <a:solidFill>
                  <a:srgbClr val="008F00"/>
                </a:solidFill>
              </a:rPr>
              <a:t>better performance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with </a:t>
            </a:r>
            <a:r>
              <a:rPr lang="en-US" sz="3200" b="1" dirty="0">
                <a:solidFill>
                  <a:srgbClr val="008F00"/>
                </a:solidFill>
              </a:rPr>
              <a:t>less hardware measurements</a:t>
            </a:r>
            <a:r>
              <a:rPr lang="en-US" sz="3200" dirty="0">
                <a:solidFill>
                  <a:schemeClr val="tx1"/>
                </a:solidFill>
              </a:rPr>
              <a:t> than </a:t>
            </a:r>
            <a:r>
              <a:rPr lang="en-US" sz="3200" dirty="0" err="1">
                <a:solidFill>
                  <a:schemeClr val="tx1"/>
                </a:solidFill>
              </a:rPr>
              <a:t>AutoTVM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6EB9FA-0335-5E42-8179-925520D44C85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Putting it all together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30929597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201135A-4AE0-1041-BD84-54A6DE5FA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860" y="1348137"/>
            <a:ext cx="2784095" cy="27763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8966C9-F182-E34E-8898-73D7D26EEA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2591" y="1348136"/>
            <a:ext cx="2776383" cy="277638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2A2B8A5-40AD-C74E-9300-F23CA04DF7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912" y="4056863"/>
            <a:ext cx="5103924" cy="9737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80D24FC-C44D-4D44-8B96-9A0E2B07E4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6586" y="4044164"/>
            <a:ext cx="4969609" cy="99056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209173A-50E2-6E49-8EA6-0E83015BA814}"/>
              </a:ext>
            </a:extLst>
          </p:cNvPr>
          <p:cNvSpPr/>
          <p:nvPr/>
        </p:nvSpPr>
        <p:spPr>
          <a:xfrm>
            <a:off x="508000" y="5504935"/>
            <a:ext cx="11327434" cy="1032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8F00"/>
                </a:solidFill>
              </a:rPr>
              <a:t>R</a:t>
            </a:r>
            <a:r>
              <a:rPr lang="en-US" sz="2400" b="1" dirty="0">
                <a:solidFill>
                  <a:srgbClr val="008F00"/>
                </a:solidFill>
              </a:rPr>
              <a:t>E</a:t>
            </a:r>
            <a:r>
              <a:rPr lang="en-US" sz="3200" b="1" dirty="0">
                <a:solidFill>
                  <a:srgbClr val="008F00"/>
                </a:solidFill>
              </a:rPr>
              <a:t>L</a:t>
            </a:r>
            <a:r>
              <a:rPr lang="en-US" sz="2400" b="1" dirty="0">
                <a:solidFill>
                  <a:srgbClr val="008F00"/>
                </a:solidFill>
              </a:rPr>
              <a:t>E</a:t>
            </a:r>
            <a:r>
              <a:rPr lang="en-US" sz="3200" b="1" dirty="0">
                <a:solidFill>
                  <a:srgbClr val="008F00"/>
                </a:solidFill>
              </a:rPr>
              <a:t>ASE</a:t>
            </a:r>
            <a:r>
              <a:rPr lang="en-US" sz="3200" dirty="0">
                <a:solidFill>
                  <a:schemeClr val="tx1"/>
                </a:solidFill>
              </a:rPr>
              <a:t> shows </a:t>
            </a:r>
            <a:r>
              <a:rPr lang="en-US" sz="3200" b="1" dirty="0">
                <a:solidFill>
                  <a:srgbClr val="008F00"/>
                </a:solidFill>
              </a:rPr>
              <a:t>4.00x improvement</a:t>
            </a:r>
            <a:r>
              <a:rPr lang="en-US" sz="3200" dirty="0">
                <a:solidFill>
                  <a:schemeClr val="tx1"/>
                </a:solidFill>
              </a:rPr>
              <a:t> in </a:t>
            </a:r>
            <a:r>
              <a:rPr lang="en-US" sz="3200" b="1" dirty="0">
                <a:solidFill>
                  <a:srgbClr val="008F00"/>
                </a:solidFill>
              </a:rPr>
              <a:t>optimization time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with </a:t>
            </a:r>
            <a:r>
              <a:rPr lang="en-US" sz="3200" b="1" dirty="0">
                <a:solidFill>
                  <a:srgbClr val="008F00"/>
                </a:solidFill>
              </a:rPr>
              <a:t>5.6% improvement</a:t>
            </a:r>
            <a:r>
              <a:rPr lang="en-US" sz="3200" dirty="0">
                <a:solidFill>
                  <a:schemeClr val="tx1"/>
                </a:solidFill>
              </a:rPr>
              <a:t> in </a:t>
            </a:r>
            <a:r>
              <a:rPr lang="en-US" sz="3200" b="1" dirty="0">
                <a:solidFill>
                  <a:srgbClr val="008F00"/>
                </a:solidFill>
              </a:rPr>
              <a:t>output performance</a:t>
            </a:r>
            <a:r>
              <a:rPr lang="en-US" sz="3200" dirty="0">
                <a:solidFill>
                  <a:schemeClr val="tx1"/>
                </a:solidFill>
              </a:rPr>
              <a:t> than </a:t>
            </a:r>
            <a:r>
              <a:rPr lang="en-US" sz="3200" dirty="0" err="1">
                <a:solidFill>
                  <a:schemeClr val="tx1"/>
                </a:solidFill>
              </a:rPr>
              <a:t>AutoTVM</a:t>
            </a:r>
            <a:r>
              <a:rPr lang="en-US" sz="32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C0D624D2-E7D3-5942-A475-0CFFD7015730}"/>
              </a:ext>
            </a:extLst>
          </p:cNvPr>
          <p:cNvSpPr txBox="1">
            <a:spLocks/>
          </p:cNvSpPr>
          <p:nvPr/>
        </p:nvSpPr>
        <p:spPr>
          <a:xfrm>
            <a:off x="252406" y="308056"/>
            <a:ext cx="11939593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</a:t>
            </a:r>
            <a:r>
              <a:rPr lang="en-US" sz="4000" dirty="0"/>
              <a:t>E</a:t>
            </a:r>
            <a:r>
              <a:rPr lang="en-US" sz="4800" dirty="0"/>
              <a:t>L</a:t>
            </a:r>
            <a:r>
              <a:rPr lang="en-US" sz="4000" dirty="0"/>
              <a:t>E</a:t>
            </a:r>
            <a:r>
              <a:rPr lang="en-US" sz="4800" dirty="0"/>
              <a:t>ASE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3833438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07" y="308056"/>
            <a:ext cx="11534780" cy="877278"/>
          </a:xfrm>
        </p:spPr>
        <p:txBody>
          <a:bodyPr anchor="t">
            <a:noAutofit/>
          </a:bodyPr>
          <a:lstStyle/>
          <a:p>
            <a:r>
              <a:rPr lang="en-US" sz="5000" dirty="0"/>
              <a:t>Neural network compilation</a:t>
            </a:r>
          </a:p>
        </p:txBody>
      </p:sp>
      <p:sp>
        <p:nvSpPr>
          <p:cNvPr id="6" name="Slide Number Placeholder 617">
            <a:extLst>
              <a:ext uri="{FF2B5EF4-FFF2-40B4-BE49-F238E27FC236}">
                <a16:creationId xmlns:a16="http://schemas.microsoft.com/office/drawing/2014/main" id="{918000EB-8080-3A4E-BB08-E2DD0436D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435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51912DE-85B0-004A-9D7F-71D28BB12C10}"/>
              </a:ext>
            </a:extLst>
          </p:cNvPr>
          <p:cNvGrpSpPr/>
          <p:nvPr/>
        </p:nvGrpSpPr>
        <p:grpSpPr>
          <a:xfrm>
            <a:off x="5350935" y="3399998"/>
            <a:ext cx="6308702" cy="2952781"/>
            <a:chOff x="1946017" y="1589187"/>
            <a:chExt cx="8928053" cy="414863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3A1A50-5FB7-0D48-AB1B-8D67BC0A91A2}"/>
                </a:ext>
              </a:extLst>
            </p:cNvPr>
            <p:cNvSpPr txBox="1"/>
            <p:nvPr/>
          </p:nvSpPr>
          <p:spPr>
            <a:xfrm>
              <a:off x="1946017" y="4009759"/>
              <a:ext cx="2890496" cy="847309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auto_unroll_max_step</a:t>
              </a:r>
              <a:endParaRPr lang="en-US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29C818F-1343-0646-ACC5-4D3EDE99D0DF}"/>
                </a:ext>
              </a:extLst>
            </p:cNvPr>
            <p:cNvSpPr txBox="1"/>
            <p:nvPr/>
          </p:nvSpPr>
          <p:spPr>
            <a:xfrm>
              <a:off x="1946017" y="3131194"/>
              <a:ext cx="2890496" cy="837495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tile_rc</a:t>
              </a:r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, </a:t>
              </a:r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tile_ry</a:t>
              </a:r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, </a:t>
              </a:r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tile_rx</a:t>
              </a:r>
              <a:endParaRPr lang="en-US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D7393E6-E3F3-584D-919E-C7ACB6A9AD7D}"/>
                </a:ext>
              </a:extLst>
            </p:cNvPr>
            <p:cNvSpPr txBox="1"/>
            <p:nvPr/>
          </p:nvSpPr>
          <p:spPr>
            <a:xfrm>
              <a:off x="1946017" y="2239122"/>
              <a:ext cx="2890496" cy="851003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tile_f</a:t>
              </a:r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, </a:t>
              </a:r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tile_y</a:t>
              </a:r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, </a:t>
              </a:r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tile_x</a:t>
              </a:r>
              <a:endParaRPr lang="en-US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C76BF8B-50B9-C441-A62F-02869FF885DE}"/>
                </a:ext>
              </a:extLst>
            </p:cNvPr>
            <p:cNvSpPr txBox="1"/>
            <p:nvPr/>
          </p:nvSpPr>
          <p:spPr>
            <a:xfrm>
              <a:off x="1946017" y="1589187"/>
              <a:ext cx="2890496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Dimension / Knob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8750ECB-0521-4546-B2F3-58D38EBAE554}"/>
                </a:ext>
              </a:extLst>
            </p:cNvPr>
            <p:cNvSpPr txBox="1"/>
            <p:nvPr/>
          </p:nvSpPr>
          <p:spPr>
            <a:xfrm>
              <a:off x="4906702" y="4017382"/>
              <a:ext cx="5967368" cy="839686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/>
                <a:t>Threshold of # of steps in the loop to be </a:t>
              </a:r>
            </a:p>
            <a:p>
              <a:pPr algn="ctr"/>
              <a:r>
                <a:rPr lang="en-US" sz="1600" b="1" dirty="0"/>
                <a:t>automatically unrolled during code generation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7B4279A-C21D-AF4C-8EEE-619D321CC141}"/>
                </a:ext>
              </a:extLst>
            </p:cNvPr>
            <p:cNvSpPr txBox="1"/>
            <p:nvPr/>
          </p:nvSpPr>
          <p:spPr>
            <a:xfrm>
              <a:off x="4906702" y="3136628"/>
              <a:ext cx="5967368" cy="839686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/>
                <a:t>Tiling and binding for reduction axis such as </a:t>
              </a:r>
            </a:p>
            <a:p>
              <a:pPr algn="ctr"/>
              <a:r>
                <a:rPr lang="en-US" sz="1600" b="1" dirty="0"/>
                <a:t>channels, height, and width of filters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663ECFD-2A62-BE41-9F9E-435DC4F928D3}"/>
                </a:ext>
              </a:extLst>
            </p:cNvPr>
            <p:cNvSpPr txBox="1"/>
            <p:nvPr/>
          </p:nvSpPr>
          <p:spPr>
            <a:xfrm>
              <a:off x="4906702" y="2250441"/>
              <a:ext cx="5967368" cy="839686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/>
                <a:t>Tiling and binding for # of filters, height, </a:t>
              </a:r>
            </a:p>
            <a:p>
              <a:pPr algn="ctr"/>
              <a:r>
                <a:rPr lang="en-US" sz="1600" b="1" dirty="0"/>
                <a:t>and width of feature map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D536E1C-AC97-D04D-B5C0-AD7FF8744D73}"/>
                </a:ext>
              </a:extLst>
            </p:cNvPr>
            <p:cNvSpPr txBox="1"/>
            <p:nvPr/>
          </p:nvSpPr>
          <p:spPr>
            <a:xfrm>
              <a:off x="4906702" y="1597000"/>
              <a:ext cx="5967368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Description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2AEAAE2-2089-D945-A118-428622477968}"/>
                </a:ext>
              </a:extLst>
            </p:cNvPr>
            <p:cNvSpPr txBox="1"/>
            <p:nvPr/>
          </p:nvSpPr>
          <p:spPr>
            <a:xfrm>
              <a:off x="1946017" y="4898137"/>
              <a:ext cx="2890496" cy="832062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unroll_explicit</a:t>
              </a:r>
              <a:endParaRPr lang="en-US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F650404-682E-134A-8E36-DB56D011B635}"/>
                </a:ext>
              </a:extLst>
            </p:cNvPr>
            <p:cNvSpPr txBox="1"/>
            <p:nvPr/>
          </p:nvSpPr>
          <p:spPr>
            <a:xfrm>
              <a:off x="4906702" y="4898136"/>
              <a:ext cx="5967368" cy="839686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/>
                <a:t>Explicit hint for code generation phase </a:t>
              </a:r>
            </a:p>
            <a:p>
              <a:pPr algn="ctr"/>
              <a:r>
                <a:rPr lang="en-US" sz="1600" b="1" dirty="0"/>
                <a:t>to unroll the loop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DCFE608-A5DB-764E-8D6F-51D6B7E04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40" y="3399998"/>
            <a:ext cx="4777184" cy="209799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8D18F5C-B91F-F74F-A172-2C4433BEA8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83" y="1234248"/>
            <a:ext cx="10684668" cy="1382307"/>
          </a:xfrm>
          <a:prstGeom prst="rect">
            <a:avLst/>
          </a:prstGeom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7D680756-57CF-C645-AA8B-9F6C32D4FBD0}"/>
              </a:ext>
            </a:extLst>
          </p:cNvPr>
          <p:cNvSpPr txBox="1">
            <a:spLocks/>
          </p:cNvSpPr>
          <p:nvPr/>
        </p:nvSpPr>
        <p:spPr>
          <a:xfrm>
            <a:off x="321344" y="2846921"/>
            <a:ext cx="4386454" cy="578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Code Template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B30F37A0-6EEE-BC4E-B07C-3A1109789E32}"/>
              </a:ext>
            </a:extLst>
          </p:cNvPr>
          <p:cNvSpPr txBox="1">
            <a:spLocks/>
          </p:cNvSpPr>
          <p:nvPr/>
        </p:nvSpPr>
        <p:spPr>
          <a:xfrm>
            <a:off x="5253805" y="2846921"/>
            <a:ext cx="4386454" cy="578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Design Space</a:t>
            </a:r>
          </a:p>
        </p:txBody>
      </p:sp>
    </p:spTree>
    <p:extLst>
      <p:ext uri="{BB962C8B-B14F-4D97-AF65-F5344CB8AC3E}">
        <p14:creationId xmlns:p14="http://schemas.microsoft.com/office/powerpoint/2010/main" val="1856698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946"/>
    </mc:Choice>
    <mc:Fallback>
      <p:transition spd="slow" advTm="52946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29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9F29BD-3683-434E-B93F-0C5AF24CDE17}"/>
              </a:ext>
            </a:extLst>
          </p:cNvPr>
          <p:cNvSpPr txBox="1"/>
          <p:nvPr/>
        </p:nvSpPr>
        <p:spPr>
          <a:xfrm>
            <a:off x="74049" y="2116817"/>
            <a:ext cx="12117952" cy="35192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719" tIns="35719" rIns="35719" bIns="35719" numCol="1" spcCol="38100" rtlCol="0" anchor="ctr">
            <a:spAutoFit/>
          </a:bodyPr>
          <a:lstStyle/>
          <a:p>
            <a:pPr marL="514350" indent="-514350" defTabSz="410751" hangingPunct="0">
              <a:buAutoNum type="arabicPeriod"/>
            </a:pPr>
            <a:r>
              <a:rPr lang="en-US" sz="3200" dirty="0">
                <a:ea typeface="Calibri" charset="0"/>
                <a:cs typeface="Calibri" charset="0"/>
              </a:rPr>
              <a:t>We formulating optimizing compilation of DNNs as a </a:t>
            </a:r>
            <a:r>
              <a:rPr lang="en-US" sz="3200" b="1" dirty="0">
                <a:solidFill>
                  <a:srgbClr val="008F00"/>
                </a:solidFill>
                <a:ea typeface="Calibri" charset="0"/>
                <a:cs typeface="Calibri" charset="0"/>
              </a:rPr>
              <a:t>Reinforcement Learning</a:t>
            </a:r>
            <a:r>
              <a:rPr lang="en-US" sz="3200" dirty="0">
                <a:ea typeface="Calibri" charset="0"/>
                <a:cs typeface="Calibri" charset="0"/>
              </a:rPr>
              <a:t> problem in contrast to simulated annealing taking </a:t>
            </a:r>
            <a:r>
              <a:rPr lang="en-US" sz="3200" b="1" dirty="0">
                <a:solidFill>
                  <a:srgbClr val="008F00"/>
                </a:solidFill>
                <a:ea typeface="Calibri" charset="0"/>
                <a:cs typeface="Calibri" charset="0"/>
              </a:rPr>
              <a:t>fewer steps to converge to better or same quality solution</a:t>
            </a:r>
            <a:r>
              <a:rPr lang="en-US" sz="3200" dirty="0">
                <a:ea typeface="Calibri" charset="0"/>
                <a:cs typeface="Calibri" charset="0"/>
              </a:rPr>
              <a:t>.</a:t>
            </a:r>
          </a:p>
          <a:p>
            <a:pPr marL="514350" indent="-514350" defTabSz="410751" hangingPunct="0">
              <a:buAutoNum type="arabicPeriod"/>
            </a:pPr>
            <a:endParaRPr lang="en-US" sz="3200" dirty="0">
              <a:ea typeface="Calibri" charset="0"/>
              <a:cs typeface="Calibri" charset="0"/>
            </a:endParaRPr>
          </a:p>
          <a:p>
            <a:pPr marL="514350" indent="-514350" defTabSz="410751" hangingPunct="0">
              <a:buAutoNum type="arabicPeriod"/>
            </a:pPr>
            <a:r>
              <a:rPr lang="en-US" sz="3200" dirty="0">
                <a:ea typeface="Calibri" charset="0"/>
                <a:cs typeface="Calibri" charset="0"/>
              </a:rPr>
              <a:t>We devise an </a:t>
            </a:r>
            <a:r>
              <a:rPr lang="en-US" sz="3200" b="1" dirty="0">
                <a:solidFill>
                  <a:srgbClr val="008F00"/>
                </a:solidFill>
                <a:ea typeface="Calibri" charset="0"/>
                <a:cs typeface="Calibri" charset="0"/>
              </a:rPr>
              <a:t>Adaptive Sampling</a:t>
            </a:r>
            <a:r>
              <a:rPr lang="en-US" sz="3200" dirty="0">
                <a:ea typeface="Calibri" charset="0"/>
                <a:cs typeface="Calibri" charset="0"/>
              </a:rPr>
              <a:t> algorithm that leverages clustering to </a:t>
            </a:r>
            <a:r>
              <a:rPr lang="en-US" sz="3200" b="1" dirty="0">
                <a:solidFill>
                  <a:srgbClr val="008F00"/>
                </a:solidFill>
                <a:ea typeface="Calibri" charset="0"/>
                <a:cs typeface="Calibri" charset="0"/>
              </a:rPr>
              <a:t>focus measurements to representative samples</a:t>
            </a:r>
            <a:r>
              <a:rPr lang="en-US" sz="3200" dirty="0">
                <a:ea typeface="Calibri" charset="0"/>
                <a:cs typeface="Calibri" charset="0"/>
              </a:rPr>
              <a:t>, reducing number of measurements while keeping their relevance to search high.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684DC74-FE8A-2C4E-9A47-4B6B60BBEAE4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Conclusion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799802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2407" y="308056"/>
            <a:ext cx="11534780" cy="877278"/>
          </a:xfrm>
        </p:spPr>
        <p:txBody>
          <a:bodyPr anchor="t">
            <a:noAutofit/>
          </a:bodyPr>
          <a:lstStyle/>
          <a:p>
            <a:r>
              <a:rPr lang="en-US" sz="5000" dirty="0"/>
              <a:t>Neural network compilation</a:t>
            </a:r>
          </a:p>
        </p:txBody>
      </p:sp>
      <p:sp>
        <p:nvSpPr>
          <p:cNvPr id="6" name="Slide Number Placeholder 617">
            <a:extLst>
              <a:ext uri="{FF2B5EF4-FFF2-40B4-BE49-F238E27FC236}">
                <a16:creationId xmlns:a16="http://schemas.microsoft.com/office/drawing/2014/main" id="{918000EB-8080-3A4E-BB08-E2DD0436D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435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51912DE-85B0-004A-9D7F-71D28BB12C10}"/>
              </a:ext>
            </a:extLst>
          </p:cNvPr>
          <p:cNvGrpSpPr/>
          <p:nvPr/>
        </p:nvGrpSpPr>
        <p:grpSpPr>
          <a:xfrm>
            <a:off x="5350935" y="3399998"/>
            <a:ext cx="6308702" cy="2952781"/>
            <a:chOff x="1946017" y="1589187"/>
            <a:chExt cx="8928053" cy="4148635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63A1A50-5FB7-0D48-AB1B-8D67BC0A91A2}"/>
                </a:ext>
              </a:extLst>
            </p:cNvPr>
            <p:cNvSpPr txBox="1"/>
            <p:nvPr/>
          </p:nvSpPr>
          <p:spPr>
            <a:xfrm>
              <a:off x="1946017" y="4009759"/>
              <a:ext cx="2890496" cy="847309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auto_unroll_max_step</a:t>
              </a:r>
              <a:endParaRPr lang="en-US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29C818F-1343-0646-ACC5-4D3EDE99D0DF}"/>
                </a:ext>
              </a:extLst>
            </p:cNvPr>
            <p:cNvSpPr txBox="1"/>
            <p:nvPr/>
          </p:nvSpPr>
          <p:spPr>
            <a:xfrm>
              <a:off x="1946017" y="3131194"/>
              <a:ext cx="2890496" cy="837495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tile_rc</a:t>
              </a:r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, </a:t>
              </a:r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tile_ry</a:t>
              </a:r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, </a:t>
              </a:r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tile_rx</a:t>
              </a:r>
              <a:endParaRPr lang="en-US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D7393E6-E3F3-584D-919E-C7ACB6A9AD7D}"/>
                </a:ext>
              </a:extLst>
            </p:cNvPr>
            <p:cNvSpPr txBox="1"/>
            <p:nvPr/>
          </p:nvSpPr>
          <p:spPr>
            <a:xfrm>
              <a:off x="1946017" y="2239122"/>
              <a:ext cx="2890496" cy="851003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tile_f</a:t>
              </a:r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, </a:t>
              </a:r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tile_y</a:t>
              </a:r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, </a:t>
              </a:r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tile_x</a:t>
              </a:r>
              <a:endParaRPr lang="en-US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C76BF8B-50B9-C441-A62F-02869FF885DE}"/>
                </a:ext>
              </a:extLst>
            </p:cNvPr>
            <p:cNvSpPr txBox="1"/>
            <p:nvPr/>
          </p:nvSpPr>
          <p:spPr>
            <a:xfrm>
              <a:off x="1946017" y="1589187"/>
              <a:ext cx="2890496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Dimension / Knob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8750ECB-0521-4546-B2F3-58D38EBAE554}"/>
                </a:ext>
              </a:extLst>
            </p:cNvPr>
            <p:cNvSpPr txBox="1"/>
            <p:nvPr/>
          </p:nvSpPr>
          <p:spPr>
            <a:xfrm>
              <a:off x="4906702" y="4017382"/>
              <a:ext cx="5967368" cy="839686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/>
                <a:t>Threshold of # of steps in the loop to be </a:t>
              </a:r>
            </a:p>
            <a:p>
              <a:pPr algn="ctr"/>
              <a:r>
                <a:rPr lang="en-US" sz="1600" b="1" dirty="0"/>
                <a:t>automatically unrolled during code generation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7B4279A-C21D-AF4C-8EEE-619D321CC141}"/>
                </a:ext>
              </a:extLst>
            </p:cNvPr>
            <p:cNvSpPr txBox="1"/>
            <p:nvPr/>
          </p:nvSpPr>
          <p:spPr>
            <a:xfrm>
              <a:off x="4906702" y="3136628"/>
              <a:ext cx="5967368" cy="839686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/>
                <a:t>Tiling and binding for reduction axis such as </a:t>
              </a:r>
            </a:p>
            <a:p>
              <a:pPr algn="ctr"/>
              <a:r>
                <a:rPr lang="en-US" sz="1600" b="1" dirty="0"/>
                <a:t>channels, height, and width of filters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663ECFD-2A62-BE41-9F9E-435DC4F928D3}"/>
                </a:ext>
              </a:extLst>
            </p:cNvPr>
            <p:cNvSpPr txBox="1"/>
            <p:nvPr/>
          </p:nvSpPr>
          <p:spPr>
            <a:xfrm>
              <a:off x="4906702" y="2250441"/>
              <a:ext cx="5967368" cy="839686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/>
                <a:t>Tiling and binding for # of filters, height, </a:t>
              </a:r>
            </a:p>
            <a:p>
              <a:pPr algn="ctr"/>
              <a:r>
                <a:rPr lang="en-US" sz="1600" b="1" dirty="0"/>
                <a:t>and width of feature map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D536E1C-AC97-D04D-B5C0-AD7FF8744D73}"/>
                </a:ext>
              </a:extLst>
            </p:cNvPr>
            <p:cNvSpPr txBox="1"/>
            <p:nvPr/>
          </p:nvSpPr>
          <p:spPr>
            <a:xfrm>
              <a:off x="4906702" y="1597000"/>
              <a:ext cx="5967368" cy="608866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chemeClr val="accent1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Description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2AEAAE2-2089-D945-A118-428622477968}"/>
                </a:ext>
              </a:extLst>
            </p:cNvPr>
            <p:cNvSpPr txBox="1"/>
            <p:nvPr/>
          </p:nvSpPr>
          <p:spPr>
            <a:xfrm>
              <a:off x="1946017" y="4898137"/>
              <a:ext cx="2890496" cy="832062"/>
            </a:xfrm>
            <a:prstGeom prst="rect">
              <a:avLst/>
            </a:prstGeom>
            <a:solidFill>
              <a:srgbClr val="275D90"/>
            </a:solidFill>
            <a:ln w="19050" cmpd="sng">
              <a:solidFill>
                <a:srgbClr val="2E75B6"/>
              </a:solidFill>
            </a:ln>
          </p:spPr>
          <p:txBody>
            <a:bodyPr wrap="square" lIns="5663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 err="1">
                  <a:solidFill>
                    <a:schemeClr val="bg1"/>
                  </a:solidFill>
                  <a:latin typeface="Calibri" charset="0"/>
                  <a:ea typeface="Calibri" charset="0"/>
                  <a:cs typeface="Calibri" charset="0"/>
                </a:rPr>
                <a:t>unroll_explicit</a:t>
              </a:r>
              <a:endParaRPr lang="en-US" sz="1600" b="1" dirty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F650404-682E-134A-8E36-DB56D011B635}"/>
                </a:ext>
              </a:extLst>
            </p:cNvPr>
            <p:cNvSpPr txBox="1"/>
            <p:nvPr/>
          </p:nvSpPr>
          <p:spPr>
            <a:xfrm>
              <a:off x="4906702" y="4898136"/>
              <a:ext cx="5967368" cy="839686"/>
            </a:xfrm>
            <a:prstGeom prst="rect">
              <a:avLst/>
            </a:prstGeom>
            <a:noFill/>
            <a:ln w="19050" cmpd="sng">
              <a:solidFill>
                <a:schemeClr val="accent1"/>
              </a:solidFill>
            </a:ln>
          </p:spPr>
          <p:txBody>
            <a:bodyPr wrap="square" lIns="146304" tIns="56634" rIns="56634" bIns="56634" rtlCol="0" anchor="ctr" anchorCtr="0">
              <a:noAutofit/>
            </a:bodyPr>
            <a:lstStyle/>
            <a:p>
              <a:pPr algn="ctr"/>
              <a:r>
                <a:rPr lang="en-US" sz="1600" b="1" dirty="0"/>
                <a:t>Explicit hint for code generation phase </a:t>
              </a:r>
            </a:p>
            <a:p>
              <a:pPr algn="ctr"/>
              <a:r>
                <a:rPr lang="en-US" sz="1600" b="1" dirty="0"/>
                <a:t>to unroll the loop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DCFE608-A5DB-764E-8D6F-51D6B7E04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40" y="3399998"/>
            <a:ext cx="4777184" cy="209799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D8D18F5C-B91F-F74F-A172-2C4433BEA8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383" y="1234248"/>
            <a:ext cx="10684668" cy="1382307"/>
          </a:xfrm>
          <a:prstGeom prst="rect">
            <a:avLst/>
          </a:prstGeom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7D680756-57CF-C645-AA8B-9F6C32D4FBD0}"/>
              </a:ext>
            </a:extLst>
          </p:cNvPr>
          <p:cNvSpPr txBox="1">
            <a:spLocks/>
          </p:cNvSpPr>
          <p:nvPr/>
        </p:nvSpPr>
        <p:spPr>
          <a:xfrm>
            <a:off x="321344" y="2846921"/>
            <a:ext cx="4386454" cy="578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Code Template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B30F37A0-6EEE-BC4E-B07C-3A1109789E32}"/>
              </a:ext>
            </a:extLst>
          </p:cNvPr>
          <p:cNvSpPr txBox="1">
            <a:spLocks/>
          </p:cNvSpPr>
          <p:nvPr/>
        </p:nvSpPr>
        <p:spPr>
          <a:xfrm>
            <a:off x="5253805" y="2846921"/>
            <a:ext cx="4386454" cy="5780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Design Space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4DB49C4-D94F-DC47-83C8-B5F226CD5666}"/>
              </a:ext>
            </a:extLst>
          </p:cNvPr>
          <p:cNvSpPr/>
          <p:nvPr/>
        </p:nvSpPr>
        <p:spPr>
          <a:xfrm>
            <a:off x="1117597" y="5308718"/>
            <a:ext cx="9804400" cy="1032933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Optimizing Compiler’s Objective is to</a:t>
            </a:r>
          </a:p>
          <a:p>
            <a:pPr algn="ctr"/>
            <a:r>
              <a:rPr lang="en-US" sz="3200" b="1" dirty="0">
                <a:solidFill>
                  <a:srgbClr val="008F00"/>
                </a:solidFill>
              </a:rPr>
              <a:t>Find Optimal Configuration</a:t>
            </a:r>
          </a:p>
        </p:txBody>
      </p:sp>
    </p:spTree>
    <p:extLst>
      <p:ext uri="{BB962C8B-B14F-4D97-AF65-F5344CB8AC3E}">
        <p14:creationId xmlns:p14="http://schemas.microsoft.com/office/powerpoint/2010/main" val="2666550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60"/>
    </mc:Choice>
    <mc:Fallback>
      <p:transition spd="slow" advTm="676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138A7D-248F-3743-9CCF-5696580EB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168" y="1730975"/>
            <a:ext cx="7587098" cy="3793549"/>
          </a:xfrm>
          <a:prstGeom prst="rect">
            <a:avLst/>
          </a:prstGeom>
        </p:spPr>
      </p:pic>
      <p:sp>
        <p:nvSpPr>
          <p:cNvPr id="6" name="Slide Number Placeholder 617">
            <a:extLst>
              <a:ext uri="{FF2B5EF4-FFF2-40B4-BE49-F238E27FC236}">
                <a16:creationId xmlns:a16="http://schemas.microsoft.com/office/drawing/2014/main" id="{918000EB-8080-3A4E-BB08-E2DD0436D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0435" y="6356350"/>
            <a:ext cx="2743200" cy="365125"/>
          </a:xfrm>
        </p:spPr>
        <p:txBody>
          <a:bodyPr/>
          <a:lstStyle/>
          <a:p>
            <a:fld id="{4C8C6190-CC26-854B-999A-5802CBDE89CB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17ED48F-68E5-0A47-9A10-F2E68067C5C1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/>
              <a:t>Prohibitive optimization time limits further innovation and diversity in neural networks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893B88-0A6D-E24B-9238-3AFCFF890492}"/>
              </a:ext>
            </a:extLst>
          </p:cNvPr>
          <p:cNvSpPr/>
          <p:nvPr/>
        </p:nvSpPr>
        <p:spPr>
          <a:xfrm>
            <a:off x="1269517" y="5504935"/>
            <a:ext cx="9804400" cy="1032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Takes Over </a:t>
            </a:r>
            <a:r>
              <a:rPr lang="en-US" sz="3200" b="1" dirty="0">
                <a:solidFill>
                  <a:srgbClr val="008F00"/>
                </a:solidFill>
              </a:rPr>
              <a:t>10 Hours</a:t>
            </a:r>
            <a:r>
              <a:rPr lang="en-US" sz="3200" dirty="0">
                <a:solidFill>
                  <a:schemeClr val="tx1"/>
                </a:solidFill>
              </a:rPr>
              <a:t> to Optimize </a:t>
            </a:r>
            <a:r>
              <a:rPr lang="en-US" sz="3200" b="1" dirty="0">
                <a:solidFill>
                  <a:srgbClr val="008F00"/>
                </a:solidFill>
              </a:rPr>
              <a:t>ResNet-18</a:t>
            </a:r>
          </a:p>
        </p:txBody>
      </p:sp>
    </p:spTree>
    <p:extLst>
      <p:ext uri="{BB962C8B-B14F-4D97-AF65-F5344CB8AC3E}">
        <p14:creationId xmlns:p14="http://schemas.microsoft.com/office/powerpoint/2010/main" val="965127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67"/>
    </mc:Choice>
    <mc:Fallback>
      <p:transition spd="slow" advTm="25067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Box 170"/>
          <p:cNvSpPr txBox="1"/>
          <p:nvPr/>
        </p:nvSpPr>
        <p:spPr>
          <a:xfrm>
            <a:off x="707573" y="1564950"/>
            <a:ext cx="4861681" cy="11927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1951" tIns="41951" rIns="41951" bIns="41951" numCol="1" spcCol="38100" rtlCol="0" anchor="ctr">
            <a:spAutoFit/>
          </a:bodyPr>
          <a:lstStyle/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How to improve</a:t>
            </a:r>
          </a:p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efficacy of the search?</a:t>
            </a:r>
          </a:p>
        </p:txBody>
      </p:sp>
      <p:sp>
        <p:nvSpPr>
          <p:cNvPr id="246" name="TextBox 245"/>
          <p:cNvSpPr txBox="1"/>
          <p:nvPr/>
        </p:nvSpPr>
        <p:spPr>
          <a:xfrm>
            <a:off x="6381711" y="1564949"/>
            <a:ext cx="5577447" cy="11927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1951" tIns="41951" rIns="41951" bIns="41951" numCol="1" spcCol="38100" rtlCol="0" anchor="ctr">
            <a:spAutoFit/>
          </a:bodyPr>
          <a:lstStyle/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How to reduce costly</a:t>
            </a:r>
          </a:p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hardware measurements?</a:t>
            </a:r>
          </a:p>
        </p:txBody>
      </p:sp>
      <p:sp>
        <p:nvSpPr>
          <p:cNvPr id="618" name="Slide Number Placeholder 6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5</a:t>
            </a:fld>
            <a:endParaRPr lang="en-US" dirty="0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707573" y="1408937"/>
            <a:ext cx="680959" cy="680959"/>
          </a:xfrm>
          <a:prstGeom prst="ellipse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1</a:t>
            </a:r>
          </a:p>
        </p:txBody>
      </p:sp>
      <p:sp>
        <p:nvSpPr>
          <p:cNvPr id="645" name="Oval 644"/>
          <p:cNvSpPr>
            <a:spLocks noChangeAspect="1"/>
          </p:cNvSpPr>
          <p:nvPr/>
        </p:nvSpPr>
        <p:spPr>
          <a:xfrm>
            <a:off x="6299460" y="1408936"/>
            <a:ext cx="680959" cy="680959"/>
          </a:xfrm>
          <a:prstGeom prst="ellipse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2</a:t>
            </a:r>
          </a:p>
        </p:txBody>
      </p:sp>
      <p:pic>
        <p:nvPicPr>
          <p:cNvPr id="318" name="Picture 317">
            <a:extLst>
              <a:ext uri="{FF2B5EF4-FFF2-40B4-BE49-F238E27FC236}">
                <a16:creationId xmlns:a16="http://schemas.microsoft.com/office/drawing/2014/main" id="{3452E09C-0CCC-AD42-905E-3836B2D3B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473" y="2834163"/>
            <a:ext cx="2851879" cy="223369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9AF936E-8A09-F14A-8113-904BEA4812A8}"/>
              </a:ext>
            </a:extLst>
          </p:cNvPr>
          <p:cNvGrpSpPr/>
          <p:nvPr/>
        </p:nvGrpSpPr>
        <p:grpSpPr>
          <a:xfrm>
            <a:off x="7842556" y="3008998"/>
            <a:ext cx="2655756" cy="2150568"/>
            <a:chOff x="7233710" y="3162893"/>
            <a:chExt cx="2584846" cy="209314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9CD1C67-E5D1-8F42-9ECF-58924878E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33710" y="3162893"/>
              <a:ext cx="1499557" cy="1263325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EF7231D-7927-6E4C-B642-F72739E48FFD}"/>
                </a:ext>
              </a:extLst>
            </p:cNvPr>
            <p:cNvGrpSpPr/>
            <p:nvPr/>
          </p:nvGrpSpPr>
          <p:grpSpPr>
            <a:xfrm>
              <a:off x="8103446" y="3392024"/>
              <a:ext cx="1715110" cy="1864016"/>
              <a:chOff x="7878596" y="3287094"/>
              <a:chExt cx="1855810" cy="2016932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A54E9AA-4D5B-5C4B-9954-2E66A7757DDF}"/>
                  </a:ext>
                </a:extLst>
              </p:cNvPr>
              <p:cNvSpPr/>
              <p:nvPr/>
            </p:nvSpPr>
            <p:spPr>
              <a:xfrm>
                <a:off x="8004748" y="3706975"/>
                <a:ext cx="1597051" cy="159705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CB918A34-719D-4A40-BB89-65A436595C79}"/>
                  </a:ext>
                </a:extLst>
              </p:cNvPr>
              <p:cNvSpPr/>
              <p:nvPr/>
            </p:nvSpPr>
            <p:spPr>
              <a:xfrm>
                <a:off x="8442501" y="3287094"/>
                <a:ext cx="727934" cy="43465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BFAE7E2-4108-2749-A338-D4615FED87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78596" y="3367655"/>
                <a:ext cx="1855810" cy="1855810"/>
              </a:xfrm>
              <a:prstGeom prst="rect">
                <a:avLst/>
              </a:prstGeom>
            </p:spPr>
          </p:pic>
        </p:grp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9462AF49-7D1E-984E-809A-7509621DBFB7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Challenges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3349667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210"/>
    </mc:Choice>
    <mc:Fallback>
      <p:transition spd="slow" advTm="1821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Box 170"/>
          <p:cNvSpPr txBox="1"/>
          <p:nvPr/>
        </p:nvSpPr>
        <p:spPr>
          <a:xfrm>
            <a:off x="707573" y="1564950"/>
            <a:ext cx="4861681" cy="11927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1951" tIns="41951" rIns="41951" bIns="41951" numCol="1" spcCol="38100" rtlCol="0" anchor="ctr">
            <a:spAutoFit/>
          </a:bodyPr>
          <a:lstStyle/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How to improve</a:t>
            </a:r>
          </a:p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efficacy of the search?</a:t>
            </a:r>
          </a:p>
        </p:txBody>
      </p:sp>
      <p:sp>
        <p:nvSpPr>
          <p:cNvPr id="246" name="TextBox 245"/>
          <p:cNvSpPr txBox="1"/>
          <p:nvPr/>
        </p:nvSpPr>
        <p:spPr>
          <a:xfrm>
            <a:off x="6381711" y="1564949"/>
            <a:ext cx="5577447" cy="11927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1951" tIns="41951" rIns="41951" bIns="41951" numCol="1" spcCol="38100" rtlCol="0" anchor="ctr">
            <a:spAutoFit/>
          </a:bodyPr>
          <a:lstStyle/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How to reduce costly</a:t>
            </a:r>
          </a:p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hardware measurements?</a:t>
            </a:r>
          </a:p>
        </p:txBody>
      </p:sp>
      <p:sp>
        <p:nvSpPr>
          <p:cNvPr id="618" name="Slide Number Placeholder 6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6</a:t>
            </a:fld>
            <a:endParaRPr lang="en-US" dirty="0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707573" y="1408937"/>
            <a:ext cx="680959" cy="680959"/>
          </a:xfrm>
          <a:prstGeom prst="ellipse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1</a:t>
            </a:r>
          </a:p>
        </p:txBody>
      </p:sp>
      <p:sp>
        <p:nvSpPr>
          <p:cNvPr id="645" name="Oval 644"/>
          <p:cNvSpPr>
            <a:spLocks noChangeAspect="1"/>
          </p:cNvSpPr>
          <p:nvPr/>
        </p:nvSpPr>
        <p:spPr>
          <a:xfrm>
            <a:off x="6299460" y="1408936"/>
            <a:ext cx="680959" cy="680959"/>
          </a:xfrm>
          <a:prstGeom prst="ellipse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2</a:t>
            </a:r>
          </a:p>
        </p:txBody>
      </p:sp>
      <p:pic>
        <p:nvPicPr>
          <p:cNvPr id="318" name="Picture 317">
            <a:extLst>
              <a:ext uri="{FF2B5EF4-FFF2-40B4-BE49-F238E27FC236}">
                <a16:creationId xmlns:a16="http://schemas.microsoft.com/office/drawing/2014/main" id="{3452E09C-0CCC-AD42-905E-3836B2D3B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473" y="2834163"/>
            <a:ext cx="2851879" cy="223369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9AF936E-8A09-F14A-8113-904BEA4812A8}"/>
              </a:ext>
            </a:extLst>
          </p:cNvPr>
          <p:cNvGrpSpPr/>
          <p:nvPr/>
        </p:nvGrpSpPr>
        <p:grpSpPr>
          <a:xfrm>
            <a:off x="7842556" y="3008998"/>
            <a:ext cx="2655756" cy="2150568"/>
            <a:chOff x="7233710" y="3162893"/>
            <a:chExt cx="2584846" cy="209314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9CD1C67-E5D1-8F42-9ECF-58924878E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33710" y="3162893"/>
              <a:ext cx="1499557" cy="1263325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EF7231D-7927-6E4C-B642-F72739E48FFD}"/>
                </a:ext>
              </a:extLst>
            </p:cNvPr>
            <p:cNvGrpSpPr/>
            <p:nvPr/>
          </p:nvGrpSpPr>
          <p:grpSpPr>
            <a:xfrm>
              <a:off x="8103446" y="3392024"/>
              <a:ext cx="1715110" cy="1864016"/>
              <a:chOff x="7878596" y="3287094"/>
              <a:chExt cx="1855810" cy="2016932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A54E9AA-4D5B-5C4B-9954-2E66A7757DDF}"/>
                  </a:ext>
                </a:extLst>
              </p:cNvPr>
              <p:cNvSpPr/>
              <p:nvPr/>
            </p:nvSpPr>
            <p:spPr>
              <a:xfrm>
                <a:off x="8004748" y="3706975"/>
                <a:ext cx="1597051" cy="159705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CB918A34-719D-4A40-BB89-65A436595C79}"/>
                  </a:ext>
                </a:extLst>
              </p:cNvPr>
              <p:cNvSpPr/>
              <p:nvPr/>
            </p:nvSpPr>
            <p:spPr>
              <a:xfrm>
                <a:off x="8442501" y="3287094"/>
                <a:ext cx="727934" cy="43465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BFAE7E2-4108-2749-A338-D4615FED87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78596" y="3367655"/>
                <a:ext cx="1855810" cy="1855810"/>
              </a:xfrm>
              <a:prstGeom prst="rect">
                <a:avLst/>
              </a:prstGeom>
            </p:spPr>
          </p:pic>
        </p:grpSp>
      </p:grpSp>
      <p:sp>
        <p:nvSpPr>
          <p:cNvPr id="324" name="Left-Right Arrow 323">
            <a:extLst>
              <a:ext uri="{FF2B5EF4-FFF2-40B4-BE49-F238E27FC236}">
                <a16:creationId xmlns:a16="http://schemas.microsoft.com/office/drawing/2014/main" id="{BE4BB7CE-2663-0E4F-9A84-BCF4A01E593B}"/>
              </a:ext>
            </a:extLst>
          </p:cNvPr>
          <p:cNvSpPr/>
          <p:nvPr/>
        </p:nvSpPr>
        <p:spPr>
          <a:xfrm>
            <a:off x="15833" y="5159567"/>
            <a:ext cx="12192000" cy="1212487"/>
          </a:xfrm>
          <a:prstGeom prst="leftRightArrow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We need to overcome two interrelated challenges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462AF49-7D1E-984E-809A-7509621DBFB7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Challenges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1487421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18"/>
    </mc:Choice>
    <mc:Fallback>
      <p:transition spd="slow" advTm="1661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7</a:t>
            </a:fld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F66B653-F91D-8843-A22E-A58377BF9C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647" y="1670705"/>
            <a:ext cx="10729109" cy="348642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7F8D15A1-E1E6-1F4B-A7D7-9AA8A4424F77}"/>
              </a:ext>
            </a:extLst>
          </p:cNvPr>
          <p:cNvSpPr txBox="1">
            <a:spLocks/>
          </p:cNvSpPr>
          <p:nvPr/>
        </p:nvSpPr>
        <p:spPr>
          <a:xfrm>
            <a:off x="252406" y="308056"/>
            <a:ext cx="11939593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R</a:t>
            </a:r>
            <a:r>
              <a:rPr lang="en-US" sz="4000" dirty="0"/>
              <a:t>E</a:t>
            </a:r>
            <a:r>
              <a:rPr lang="en-US" sz="4800" dirty="0"/>
              <a:t>L</a:t>
            </a:r>
            <a:r>
              <a:rPr lang="en-US" sz="4000" dirty="0"/>
              <a:t>E</a:t>
            </a:r>
            <a:r>
              <a:rPr lang="en-US" sz="4800" dirty="0"/>
              <a:t>ASE</a:t>
            </a:r>
          </a:p>
          <a:p>
            <a:r>
              <a:rPr lang="en-US" sz="3200" dirty="0"/>
              <a:t>Re</a:t>
            </a:r>
            <a:r>
              <a:rPr lang="en-US" sz="3200" b="0" dirty="0"/>
              <a:t>inforcement</a:t>
            </a:r>
            <a:r>
              <a:rPr lang="en-US" sz="3200" dirty="0"/>
              <a:t> Le</a:t>
            </a:r>
            <a:r>
              <a:rPr lang="en-US" sz="3200" b="0" dirty="0"/>
              <a:t>arning Compiler with </a:t>
            </a:r>
            <a:r>
              <a:rPr lang="en-US" sz="3200" dirty="0"/>
              <a:t>A</a:t>
            </a:r>
            <a:r>
              <a:rPr lang="en-US" sz="3200" b="0" dirty="0"/>
              <a:t>daptive</a:t>
            </a:r>
            <a:r>
              <a:rPr lang="en-US" sz="3200" dirty="0"/>
              <a:t> S</a:t>
            </a:r>
            <a:r>
              <a:rPr lang="en-US" sz="3200" b="0" dirty="0"/>
              <a:t>ampling for </a:t>
            </a:r>
            <a:r>
              <a:rPr lang="en-US" sz="3200" dirty="0"/>
              <a:t>E</a:t>
            </a:r>
            <a:r>
              <a:rPr lang="en-US" sz="3200" b="0" dirty="0"/>
              <a:t>fficiency</a:t>
            </a:r>
            <a:endParaRPr lang="en-US" sz="3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005907F-EBB9-3549-A4F1-CEF2801DF36E}"/>
              </a:ext>
            </a:extLst>
          </p:cNvPr>
          <p:cNvSpPr/>
          <p:nvPr/>
        </p:nvSpPr>
        <p:spPr>
          <a:xfrm>
            <a:off x="1269517" y="5504935"/>
            <a:ext cx="9804400" cy="103293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rgbClr val="008F00"/>
                </a:solidFill>
              </a:rPr>
              <a:t>Reinforcement Learning</a:t>
            </a:r>
            <a:r>
              <a:rPr lang="en-US" sz="3200" dirty="0">
                <a:solidFill>
                  <a:schemeClr val="tx1"/>
                </a:solidFill>
              </a:rPr>
              <a:t> improves </a:t>
            </a:r>
            <a:r>
              <a:rPr lang="en-US" sz="3200" b="1" dirty="0">
                <a:solidFill>
                  <a:srgbClr val="008F00"/>
                </a:solidFill>
              </a:rPr>
              <a:t>Search Efficacy</a:t>
            </a:r>
          </a:p>
          <a:p>
            <a:pPr algn="ctr"/>
            <a:r>
              <a:rPr lang="en-US" sz="3200" b="1" dirty="0">
                <a:solidFill>
                  <a:srgbClr val="008F00"/>
                </a:solidFill>
              </a:rPr>
              <a:t>Adaptive Sampling</a:t>
            </a:r>
            <a:r>
              <a:rPr lang="en-US" sz="3200" dirty="0">
                <a:solidFill>
                  <a:schemeClr val="tx1"/>
                </a:solidFill>
              </a:rPr>
              <a:t> improves </a:t>
            </a:r>
            <a:r>
              <a:rPr lang="en-US" sz="3200" b="1" dirty="0">
                <a:solidFill>
                  <a:srgbClr val="008F00"/>
                </a:solidFill>
              </a:rPr>
              <a:t>Sample Efficiency</a:t>
            </a:r>
          </a:p>
        </p:txBody>
      </p:sp>
    </p:spTree>
    <p:extLst>
      <p:ext uri="{BB962C8B-B14F-4D97-AF65-F5344CB8AC3E}">
        <p14:creationId xmlns:p14="http://schemas.microsoft.com/office/powerpoint/2010/main" val="353862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42"/>
    </mc:Choice>
    <mc:Fallback>
      <p:transition spd="slow" advTm="2834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Box 170"/>
          <p:cNvSpPr txBox="1"/>
          <p:nvPr/>
        </p:nvSpPr>
        <p:spPr>
          <a:xfrm>
            <a:off x="707573" y="1564950"/>
            <a:ext cx="4861681" cy="11927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1951" tIns="41951" rIns="41951" bIns="41951" numCol="1" spcCol="38100" rtlCol="0" anchor="ctr">
            <a:spAutoFit/>
          </a:bodyPr>
          <a:lstStyle/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How to improve</a:t>
            </a:r>
          </a:p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efficacy of the search?</a:t>
            </a:r>
          </a:p>
        </p:txBody>
      </p:sp>
      <p:sp>
        <p:nvSpPr>
          <p:cNvPr id="246" name="TextBox 245"/>
          <p:cNvSpPr txBox="1"/>
          <p:nvPr/>
        </p:nvSpPr>
        <p:spPr>
          <a:xfrm>
            <a:off x="6381711" y="1564949"/>
            <a:ext cx="5577447" cy="119271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1951" tIns="41951" rIns="41951" bIns="41951" numCol="1" spcCol="38100" rtlCol="0" anchor="ctr">
            <a:spAutoFit/>
          </a:bodyPr>
          <a:lstStyle/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How to reduce costly</a:t>
            </a:r>
          </a:p>
          <a:p>
            <a:pPr algn="ctr" defTabSz="482432"/>
            <a:r>
              <a:rPr lang="en-US" sz="3600" dirty="0">
                <a:latin typeface="+mj-lt"/>
                <a:ea typeface="Calibri" charset="0"/>
                <a:cs typeface="Calibri" charset="0"/>
              </a:rPr>
              <a:t>hardware measurements?</a:t>
            </a:r>
          </a:p>
        </p:txBody>
      </p:sp>
      <p:sp>
        <p:nvSpPr>
          <p:cNvPr id="618" name="Slide Number Placeholder 6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C6190-CC26-854B-999A-5802CBDE89CB}" type="slidenum">
              <a:rPr lang="en-US" smtClean="0"/>
              <a:t>8</a:t>
            </a:fld>
            <a:endParaRPr lang="en-US" dirty="0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707573" y="1408937"/>
            <a:ext cx="680959" cy="680959"/>
          </a:xfrm>
          <a:prstGeom prst="ellipse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1</a:t>
            </a:r>
          </a:p>
        </p:txBody>
      </p:sp>
      <p:sp>
        <p:nvSpPr>
          <p:cNvPr id="645" name="Oval 644"/>
          <p:cNvSpPr>
            <a:spLocks noChangeAspect="1"/>
          </p:cNvSpPr>
          <p:nvPr/>
        </p:nvSpPr>
        <p:spPr>
          <a:xfrm>
            <a:off x="6299460" y="1408936"/>
            <a:ext cx="680959" cy="680959"/>
          </a:xfrm>
          <a:prstGeom prst="ellipse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2</a:t>
            </a:r>
          </a:p>
        </p:txBody>
      </p:sp>
      <p:pic>
        <p:nvPicPr>
          <p:cNvPr id="318" name="Picture 317">
            <a:extLst>
              <a:ext uri="{FF2B5EF4-FFF2-40B4-BE49-F238E27FC236}">
                <a16:creationId xmlns:a16="http://schemas.microsoft.com/office/drawing/2014/main" id="{3452E09C-0CCC-AD42-905E-3836B2D3B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2473" y="2834163"/>
            <a:ext cx="2851879" cy="223369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9AF936E-8A09-F14A-8113-904BEA4812A8}"/>
              </a:ext>
            </a:extLst>
          </p:cNvPr>
          <p:cNvGrpSpPr/>
          <p:nvPr/>
        </p:nvGrpSpPr>
        <p:grpSpPr>
          <a:xfrm>
            <a:off x="7842556" y="3008998"/>
            <a:ext cx="2655756" cy="2150568"/>
            <a:chOff x="7233710" y="3162893"/>
            <a:chExt cx="2584846" cy="209314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9CD1C67-E5D1-8F42-9ECF-58924878E1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33710" y="3162893"/>
              <a:ext cx="1499557" cy="1263325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EF7231D-7927-6E4C-B642-F72739E48FFD}"/>
                </a:ext>
              </a:extLst>
            </p:cNvPr>
            <p:cNvGrpSpPr/>
            <p:nvPr/>
          </p:nvGrpSpPr>
          <p:grpSpPr>
            <a:xfrm>
              <a:off x="8103446" y="3392024"/>
              <a:ext cx="1715110" cy="1864016"/>
              <a:chOff x="7878596" y="3287094"/>
              <a:chExt cx="1855810" cy="2016932"/>
            </a:xfrm>
          </p:grpSpPr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2A54E9AA-4D5B-5C4B-9954-2E66A7757DDF}"/>
                  </a:ext>
                </a:extLst>
              </p:cNvPr>
              <p:cNvSpPr/>
              <p:nvPr/>
            </p:nvSpPr>
            <p:spPr>
              <a:xfrm>
                <a:off x="8004748" y="3706975"/>
                <a:ext cx="1597051" cy="159705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ounded Rectangle 4">
                <a:extLst>
                  <a:ext uri="{FF2B5EF4-FFF2-40B4-BE49-F238E27FC236}">
                    <a16:creationId xmlns:a16="http://schemas.microsoft.com/office/drawing/2014/main" id="{CB918A34-719D-4A40-BB89-65A436595C79}"/>
                  </a:ext>
                </a:extLst>
              </p:cNvPr>
              <p:cNvSpPr/>
              <p:nvPr/>
            </p:nvSpPr>
            <p:spPr>
              <a:xfrm>
                <a:off x="8442501" y="3287094"/>
                <a:ext cx="727934" cy="434652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3BFAE7E2-4108-2749-A338-D4615FED87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78596" y="3367655"/>
                <a:ext cx="1855810" cy="1855810"/>
              </a:xfrm>
              <a:prstGeom prst="rect">
                <a:avLst/>
              </a:prstGeom>
            </p:spPr>
          </p:pic>
        </p:grpSp>
      </p:grpSp>
      <p:sp>
        <p:nvSpPr>
          <p:cNvPr id="324" name="Left-Right Arrow 323">
            <a:extLst>
              <a:ext uri="{FF2B5EF4-FFF2-40B4-BE49-F238E27FC236}">
                <a16:creationId xmlns:a16="http://schemas.microsoft.com/office/drawing/2014/main" id="{BE4BB7CE-2663-0E4F-9A84-BCF4A01E593B}"/>
              </a:ext>
            </a:extLst>
          </p:cNvPr>
          <p:cNvSpPr/>
          <p:nvPr/>
        </p:nvSpPr>
        <p:spPr>
          <a:xfrm>
            <a:off x="15833" y="5159567"/>
            <a:ext cx="12192000" cy="1212487"/>
          </a:xfrm>
          <a:prstGeom prst="leftRightArrow">
            <a:avLst/>
          </a:prstGeom>
          <a:solidFill>
            <a:srgbClr val="0052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We need to overcome two interrelated challenges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462AF49-7D1E-984E-809A-7509621DBFB7}"/>
              </a:ext>
            </a:extLst>
          </p:cNvPr>
          <p:cNvSpPr txBox="1">
            <a:spLocks/>
          </p:cNvSpPr>
          <p:nvPr/>
        </p:nvSpPr>
        <p:spPr>
          <a:xfrm>
            <a:off x="252407" y="308056"/>
            <a:ext cx="11534780" cy="87727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1" kern="1200">
                <a:solidFill>
                  <a:srgbClr val="005295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/>
              <a:t>Challenges</a:t>
            </a:r>
            <a:endParaRPr lang="en-US" sz="5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671A5E-87EB-5E49-9345-DF27904DAAD5}"/>
              </a:ext>
            </a:extLst>
          </p:cNvPr>
          <p:cNvSpPr/>
          <p:nvPr/>
        </p:nvSpPr>
        <p:spPr>
          <a:xfrm>
            <a:off x="5926667" y="812800"/>
            <a:ext cx="5986968" cy="434676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418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81"/>
    </mc:Choice>
    <mc:Fallback>
      <p:transition spd="slow" advTm="418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15122</TotalTime>
  <Words>863</Words>
  <Application>Microsoft Macintosh PowerPoint</Application>
  <PresentationFormat>Widescreen</PresentationFormat>
  <Paragraphs>227</Paragraphs>
  <Slides>30</Slides>
  <Notes>30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Calibri Bold</vt:lpstr>
      <vt:lpstr>Arial</vt:lpstr>
      <vt:lpstr>Calibri</vt:lpstr>
      <vt:lpstr>Calibri Light</vt:lpstr>
      <vt:lpstr>Office Theme</vt:lpstr>
      <vt:lpstr>Reinforcement Learning and Adaptive Sampling for Optimized DNN Compilation</vt:lpstr>
      <vt:lpstr>Neural network compilation</vt:lpstr>
      <vt:lpstr>Neural network compilation</vt:lpstr>
      <vt:lpstr>Neural network compilation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Benchmarks for RELEASE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Scale-Out Acceleration  for Machine Learning</dc:title>
  <dc:creator>Jongsea Park</dc:creator>
  <cp:lastModifiedBy>Ahn Byung Hoon</cp:lastModifiedBy>
  <cp:revision>584</cp:revision>
  <cp:lastPrinted>2017-10-17T18:20:04Z</cp:lastPrinted>
  <dcterms:created xsi:type="dcterms:W3CDTF">2017-09-27T16:25:50Z</dcterms:created>
  <dcterms:modified xsi:type="dcterms:W3CDTF">2019-06-23T05:33:40Z</dcterms:modified>
</cp:coreProperties>
</file>